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3" saveSubsetFonts="1">
  <p:sldMasterIdLst>
    <p:sldMasterId id="2147483660" r:id="rId1"/>
  </p:sldMasterIdLst>
  <p:notesMasterIdLst>
    <p:notesMasterId r:id="rId14"/>
  </p:notesMasterIdLst>
  <p:handoutMasterIdLst>
    <p:handoutMasterId r:id="rId15"/>
  </p:handoutMasterIdLst>
  <p:sldIdLst>
    <p:sldId id="286" r:id="rId2"/>
    <p:sldId id="263" r:id="rId3"/>
    <p:sldId id="264" r:id="rId4"/>
    <p:sldId id="257" r:id="rId5"/>
    <p:sldId id="258" r:id="rId6"/>
    <p:sldId id="259" r:id="rId7"/>
    <p:sldId id="260" r:id="rId8"/>
    <p:sldId id="261" r:id="rId9"/>
    <p:sldId id="262" r:id="rId10"/>
    <p:sldId id="297" r:id="rId11"/>
    <p:sldId id="298" r:id="rId12"/>
    <p:sldId id="283" r:id="rId13"/>
  </p:sldIdLst>
  <p:sldSz cx="9601200" cy="12801600" type="A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032" userDrawn="1">
          <p15:clr>
            <a:srgbClr val="A4A3A4"/>
          </p15:clr>
        </p15:guide>
        <p15:guide id="2" pos="302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1A6"/>
    <a:srgbClr val="F82A2F"/>
    <a:srgbClr val="D80609"/>
    <a:srgbClr val="B82E62"/>
    <a:srgbClr val="FC5157"/>
    <a:srgbClr val="BE3465"/>
    <a:srgbClr val="D8C314"/>
    <a:srgbClr val="3B9764"/>
    <a:srgbClr val="0A393A"/>
    <a:srgbClr val="FF6B8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470" autoAdjust="0"/>
    <p:restoredTop sz="94660"/>
  </p:normalViewPr>
  <p:slideViewPr>
    <p:cSldViewPr snapToGrid="0" showGuides="1">
      <p:cViewPr varScale="1">
        <p:scale>
          <a:sx n="59" d="100"/>
          <a:sy n="59" d="100"/>
        </p:scale>
        <p:origin x="3088" y="216"/>
      </p:cViewPr>
      <p:guideLst>
        <p:guide orient="horz" pos="4032"/>
        <p:guide pos="302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98B089FE-5646-9CF7-A0CD-D9371092F7B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78ADF765-FF2C-6672-30DF-4E02B0FCB8E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E237D1-EB3E-42ED-8017-A3E0F540A544}" type="datetimeFigureOut">
              <a:rPr lang="pt-BR" smtClean="0"/>
              <a:t>08/01/2025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83EF68CF-250A-55FC-E1E4-D9C6F5A5555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512F9274-313E-B987-AB97-907ACC11A21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893A92-22D6-4927-AF67-7D3B866A4AC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693338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8E0544-B9E7-47A8-ABD7-B3CFDECA6595}" type="datetimeFigureOut">
              <a:rPr lang="pt-BR" smtClean="0"/>
              <a:t>08/01/2025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2271713" y="1143000"/>
            <a:ext cx="23145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0A01F6-44E6-448B-9319-3BC869F75E0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428106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B8E9AB-C76C-AEFB-E889-39F755569C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D70395B-5B11-9909-F075-C734EEB2628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DC38454-1105-4A26-A043-65057CB9D1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96D788-2C25-5DA9-F8C4-6FD594B01A3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0611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0090" y="2095078"/>
            <a:ext cx="8161020" cy="4456853"/>
          </a:xfrm>
        </p:spPr>
        <p:txBody>
          <a:bodyPr anchor="b"/>
          <a:lstStyle>
            <a:lvl1pPr algn="ctr">
              <a:defRPr sz="63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00150" y="6723804"/>
            <a:ext cx="7200900" cy="3090756"/>
          </a:xfrm>
        </p:spPr>
        <p:txBody>
          <a:bodyPr/>
          <a:lstStyle>
            <a:lvl1pPr marL="0" indent="0" algn="ctr">
              <a:buNone/>
              <a:defRPr sz="2520"/>
            </a:lvl1pPr>
            <a:lvl2pPr marL="480060" indent="0" algn="ctr">
              <a:buNone/>
              <a:defRPr sz="2100"/>
            </a:lvl2pPr>
            <a:lvl3pPr marL="960120" indent="0" algn="ctr">
              <a:buNone/>
              <a:defRPr sz="1890"/>
            </a:lvl3pPr>
            <a:lvl4pPr marL="1440180" indent="0" algn="ctr">
              <a:buNone/>
              <a:defRPr sz="1680"/>
            </a:lvl4pPr>
            <a:lvl5pPr marL="1920240" indent="0" algn="ctr">
              <a:buNone/>
              <a:defRPr sz="1680"/>
            </a:lvl5pPr>
            <a:lvl6pPr marL="2400300" indent="0" algn="ctr">
              <a:buNone/>
              <a:defRPr sz="1680"/>
            </a:lvl6pPr>
            <a:lvl7pPr marL="2880360" indent="0" algn="ctr">
              <a:buNone/>
              <a:defRPr sz="1680"/>
            </a:lvl7pPr>
            <a:lvl8pPr marL="3360420" indent="0" algn="ctr">
              <a:buNone/>
              <a:defRPr sz="1680"/>
            </a:lvl8pPr>
            <a:lvl9pPr marL="3840480" indent="0" algn="ctr">
              <a:buNone/>
              <a:defRPr sz="168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6D60-96CE-4402-8D7C-2F4B1C38268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654065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6D60-96CE-4402-8D7C-2F4B1C38268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452038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70859" y="681567"/>
            <a:ext cx="2070259" cy="10848764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60083" y="681567"/>
            <a:ext cx="6090761" cy="10848764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6D60-96CE-4402-8D7C-2F4B1C38268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731767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974710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2892394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254817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18942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119117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2640204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8015428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143427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6D60-96CE-4402-8D7C-2F4B1C38268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381094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082" y="3191514"/>
            <a:ext cx="8281035" cy="5325109"/>
          </a:xfrm>
        </p:spPr>
        <p:txBody>
          <a:bodyPr anchor="b"/>
          <a:lstStyle>
            <a:lvl1pPr>
              <a:defRPr sz="63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5082" y="8567000"/>
            <a:ext cx="8281035" cy="2800349"/>
          </a:xfrm>
        </p:spPr>
        <p:txBody>
          <a:bodyPr/>
          <a:lstStyle>
            <a:lvl1pPr marL="0" indent="0">
              <a:buNone/>
              <a:defRPr sz="2520">
                <a:solidFill>
                  <a:schemeClr val="tx1"/>
                </a:solidFill>
              </a:defRPr>
            </a:lvl1pPr>
            <a:lvl2pPr marL="48006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960120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3pPr>
            <a:lvl4pPr marL="14401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19202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4003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28803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3604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6D60-96CE-4402-8D7C-2F4B1C38268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84987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60083" y="3407833"/>
            <a:ext cx="4080510" cy="812249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60608" y="3407833"/>
            <a:ext cx="4080510" cy="812249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6D60-96CE-4402-8D7C-2F4B1C38268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709384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1333" y="681570"/>
            <a:ext cx="8281035" cy="2474384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1334" y="3138171"/>
            <a:ext cx="4061757" cy="1537969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1334" y="4676140"/>
            <a:ext cx="4061757" cy="687789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60608" y="3138171"/>
            <a:ext cx="4081761" cy="1537969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60608" y="4676140"/>
            <a:ext cx="4081761" cy="687789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6D60-96CE-4402-8D7C-2F4B1C38268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257510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6D60-96CE-4402-8D7C-2F4B1C38268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854682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6D60-96CE-4402-8D7C-2F4B1C38268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689487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1333" y="853440"/>
            <a:ext cx="3096637" cy="2987040"/>
          </a:xfrm>
        </p:spPr>
        <p:txBody>
          <a:bodyPr anchor="b"/>
          <a:lstStyle>
            <a:lvl1pPr>
              <a:defRPr sz="336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81760" y="1843196"/>
            <a:ext cx="4860608" cy="9097433"/>
          </a:xfrm>
        </p:spPr>
        <p:txBody>
          <a:bodyPr/>
          <a:lstStyle>
            <a:lvl1pPr>
              <a:defRPr sz="3360"/>
            </a:lvl1pPr>
            <a:lvl2pPr>
              <a:defRPr sz="2940"/>
            </a:lvl2pPr>
            <a:lvl3pPr>
              <a:defRPr sz="252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1333" y="3840480"/>
            <a:ext cx="3096637" cy="7114964"/>
          </a:xfrm>
        </p:spPr>
        <p:txBody>
          <a:bodyPr/>
          <a:lstStyle>
            <a:lvl1pPr marL="0" indent="0">
              <a:buNone/>
              <a:defRPr sz="1680"/>
            </a:lvl1pPr>
            <a:lvl2pPr marL="480060" indent="0">
              <a:buNone/>
              <a:defRPr sz="1470"/>
            </a:lvl2pPr>
            <a:lvl3pPr marL="960120" indent="0">
              <a:buNone/>
              <a:defRPr sz="1260"/>
            </a:lvl3pPr>
            <a:lvl4pPr marL="1440180" indent="0">
              <a:buNone/>
              <a:defRPr sz="1050"/>
            </a:lvl4pPr>
            <a:lvl5pPr marL="1920240" indent="0">
              <a:buNone/>
              <a:defRPr sz="1050"/>
            </a:lvl5pPr>
            <a:lvl6pPr marL="2400300" indent="0">
              <a:buNone/>
              <a:defRPr sz="1050"/>
            </a:lvl6pPr>
            <a:lvl7pPr marL="2880360" indent="0">
              <a:buNone/>
              <a:defRPr sz="1050"/>
            </a:lvl7pPr>
            <a:lvl8pPr marL="3360420" indent="0">
              <a:buNone/>
              <a:defRPr sz="1050"/>
            </a:lvl8pPr>
            <a:lvl9pPr marL="3840480" indent="0">
              <a:buNone/>
              <a:defRPr sz="105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6D60-96CE-4402-8D7C-2F4B1C38268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209155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1333" y="853440"/>
            <a:ext cx="3096637" cy="2987040"/>
          </a:xfrm>
        </p:spPr>
        <p:txBody>
          <a:bodyPr anchor="b"/>
          <a:lstStyle>
            <a:lvl1pPr>
              <a:defRPr sz="336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081760" y="1843196"/>
            <a:ext cx="4860608" cy="9097433"/>
          </a:xfrm>
        </p:spPr>
        <p:txBody>
          <a:bodyPr anchor="t"/>
          <a:lstStyle>
            <a:lvl1pPr marL="0" indent="0">
              <a:buNone/>
              <a:defRPr sz="3360"/>
            </a:lvl1pPr>
            <a:lvl2pPr marL="480060" indent="0">
              <a:buNone/>
              <a:defRPr sz="2940"/>
            </a:lvl2pPr>
            <a:lvl3pPr marL="960120" indent="0">
              <a:buNone/>
              <a:defRPr sz="2520"/>
            </a:lvl3pPr>
            <a:lvl4pPr marL="1440180" indent="0">
              <a:buNone/>
              <a:defRPr sz="2100"/>
            </a:lvl4pPr>
            <a:lvl5pPr marL="1920240" indent="0">
              <a:buNone/>
              <a:defRPr sz="2100"/>
            </a:lvl5pPr>
            <a:lvl6pPr marL="2400300" indent="0">
              <a:buNone/>
              <a:defRPr sz="2100"/>
            </a:lvl6pPr>
            <a:lvl7pPr marL="2880360" indent="0">
              <a:buNone/>
              <a:defRPr sz="2100"/>
            </a:lvl7pPr>
            <a:lvl8pPr marL="3360420" indent="0">
              <a:buNone/>
              <a:defRPr sz="2100"/>
            </a:lvl8pPr>
            <a:lvl9pPr marL="3840480" indent="0">
              <a:buNone/>
              <a:defRPr sz="21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1333" y="3840480"/>
            <a:ext cx="3096637" cy="7114964"/>
          </a:xfrm>
        </p:spPr>
        <p:txBody>
          <a:bodyPr/>
          <a:lstStyle>
            <a:lvl1pPr marL="0" indent="0">
              <a:buNone/>
              <a:defRPr sz="1680"/>
            </a:lvl1pPr>
            <a:lvl2pPr marL="480060" indent="0">
              <a:buNone/>
              <a:defRPr sz="1470"/>
            </a:lvl2pPr>
            <a:lvl3pPr marL="960120" indent="0">
              <a:buNone/>
              <a:defRPr sz="1260"/>
            </a:lvl3pPr>
            <a:lvl4pPr marL="1440180" indent="0">
              <a:buNone/>
              <a:defRPr sz="1050"/>
            </a:lvl4pPr>
            <a:lvl5pPr marL="1920240" indent="0">
              <a:buNone/>
              <a:defRPr sz="1050"/>
            </a:lvl5pPr>
            <a:lvl6pPr marL="2400300" indent="0">
              <a:buNone/>
              <a:defRPr sz="1050"/>
            </a:lvl6pPr>
            <a:lvl7pPr marL="2880360" indent="0">
              <a:buNone/>
              <a:defRPr sz="1050"/>
            </a:lvl7pPr>
            <a:lvl8pPr marL="3360420" indent="0">
              <a:buNone/>
              <a:defRPr sz="1050"/>
            </a:lvl8pPr>
            <a:lvl9pPr marL="3840480" indent="0">
              <a:buNone/>
              <a:defRPr sz="105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6D60-96CE-4402-8D7C-2F4B1C38268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860990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60083" y="681570"/>
            <a:ext cx="8281035" cy="24743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0083" y="3407833"/>
            <a:ext cx="8281035" cy="8122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60083" y="11865189"/>
            <a:ext cx="2160270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80398" y="11865189"/>
            <a:ext cx="3240405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780848" y="11865189"/>
            <a:ext cx="2160270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B46D60-96CE-4402-8D7C-2F4B1C38268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439204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</p:sldLayoutIdLst>
  <p:hf hdr="0" ftr="0" dt="0"/>
  <p:txStyles>
    <p:titleStyle>
      <a:lvl1pPr algn="l" defTabSz="960120" rtl="0" eaLnBrk="1" latinLnBrk="0" hangingPunct="1">
        <a:lnSpc>
          <a:spcPct val="90000"/>
        </a:lnSpc>
        <a:spcBef>
          <a:spcPct val="0"/>
        </a:spcBef>
        <a:buNone/>
        <a:defRPr sz="46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0030" indent="-240030" algn="l" defTabSz="960120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2940" kern="1200">
          <a:solidFill>
            <a:schemeClr val="tx1"/>
          </a:solidFill>
          <a:latin typeface="+mn-lt"/>
          <a:ea typeface="+mn-ea"/>
          <a:cs typeface="+mn-cs"/>
        </a:defRPr>
      </a:lvl1pPr>
      <a:lvl2pPr marL="72009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2pPr>
      <a:lvl3pPr marL="120015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8021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216027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64033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312039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60045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408051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1pPr>
      <a:lvl2pPr marL="4800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2pPr>
      <a:lvl3pPr marL="96012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3pPr>
      <a:lvl4pPr marL="14401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192024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40030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28803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36042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38404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Relationship Id="rId5" Type="http://schemas.microsoft.com/office/2007/relationships/hdphoto" Target="../media/hdphoto7.wdp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9.png"/><Relationship Id="rId4" Type="http://schemas.microsoft.com/office/2007/relationships/hdphoto" Target="../media/hdphoto8.wdp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7" Type="http://schemas.openxmlformats.org/officeDocument/2006/relationships/image" Target="../media/image2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hyperlink" Target="https://github.com/jorgentak/Ebook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microsoft.com/office/2007/relationships/hdphoto" Target="../media/hdphoto2.wdp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5" Type="http://schemas.microsoft.com/office/2007/relationships/hdphoto" Target="../media/hdphoto3.wdp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5" Type="http://schemas.microsoft.com/office/2007/relationships/hdphoto" Target="../media/hdphoto4.wdp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microsoft.com/office/2007/relationships/hdphoto" Target="../media/hdphoto5.wdp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3" Type="http://schemas.openxmlformats.org/officeDocument/2006/relationships/image" Target="../media/image14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67000"/>
              </a:schemeClr>
            </a:gs>
            <a:gs pos="48000">
              <a:schemeClr val="accent3">
                <a:lumMod val="97000"/>
                <a:lumOff val="3000"/>
              </a:schemeClr>
            </a:gs>
            <a:gs pos="100000">
              <a:schemeClr val="accent3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C586C40-06BF-8B58-969A-259DDA9A52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4E53AF2C-EE98-F32C-D9A1-FC3875E39B3B}"/>
              </a:ext>
            </a:extLst>
          </p:cNvPr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solidFill>
            <a:srgbClr val="F82A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F95554"/>
              </a:solidFill>
              <a:highlight>
                <a:srgbClr val="F95554"/>
              </a:highlight>
            </a:endParaRPr>
          </a:p>
        </p:txBody>
      </p:sp>
      <p:sp>
        <p:nvSpPr>
          <p:cNvPr id="14" name="fundo_subtitulo">
            <a:extLst>
              <a:ext uri="{FF2B5EF4-FFF2-40B4-BE49-F238E27FC236}">
                <a16:creationId xmlns:a16="http://schemas.microsoft.com/office/drawing/2014/main" id="{D906A8ED-16F0-5FE7-DE75-F589C8536853}"/>
              </a:ext>
            </a:extLst>
          </p:cNvPr>
          <p:cNvSpPr/>
          <p:nvPr/>
        </p:nvSpPr>
        <p:spPr>
          <a:xfrm>
            <a:off x="0" y="1535071"/>
            <a:ext cx="9601200" cy="1326152"/>
          </a:xfrm>
          <a:prstGeom prst="rect">
            <a:avLst/>
          </a:prstGeom>
          <a:solidFill>
            <a:srgbClr val="FC51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subtitulo">
            <a:extLst>
              <a:ext uri="{FF2B5EF4-FFF2-40B4-BE49-F238E27FC236}">
                <a16:creationId xmlns:a16="http://schemas.microsoft.com/office/drawing/2014/main" id="{98C144D7-995D-7112-F8BD-B437E575A5C2}"/>
              </a:ext>
            </a:extLst>
          </p:cNvPr>
          <p:cNvSpPr txBox="1"/>
          <p:nvPr/>
        </p:nvSpPr>
        <p:spPr>
          <a:xfrm>
            <a:off x="0" y="1602733"/>
            <a:ext cx="96012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>
                <a:solidFill>
                  <a:schemeClr val="bg1"/>
                </a:solidFill>
                <a:latin typeface="Impact" panose="020B0806030902050204" pitchFamily="34" charset="0"/>
              </a:rPr>
              <a:t>RUMO AO PÓDIO:  ACELERANDO RESULTADOS NA ESTRATÉGIA DE PESSOAS</a:t>
            </a:r>
          </a:p>
        </p:txBody>
      </p:sp>
      <p:sp>
        <p:nvSpPr>
          <p:cNvPr id="17" name="rodape">
            <a:extLst>
              <a:ext uri="{FF2B5EF4-FFF2-40B4-BE49-F238E27FC236}">
                <a16:creationId xmlns:a16="http://schemas.microsoft.com/office/drawing/2014/main" id="{191A6414-167B-EBC7-F235-8C0E75596248}"/>
              </a:ext>
            </a:extLst>
          </p:cNvPr>
          <p:cNvSpPr txBox="1"/>
          <p:nvPr/>
        </p:nvSpPr>
        <p:spPr>
          <a:xfrm>
            <a:off x="1698171" y="11390946"/>
            <a:ext cx="6945086" cy="830997"/>
          </a:xfrm>
          <a:prstGeom prst="rect">
            <a:avLst/>
          </a:prstGeom>
          <a:solidFill>
            <a:srgbClr val="062159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4800" dirty="0">
                <a:solidFill>
                  <a:schemeClr val="bg1"/>
                </a:solidFill>
                <a:latin typeface="Impact" panose="020B0806030902050204" pitchFamily="34" charset="0"/>
              </a:rPr>
              <a:t>  JORGE NOBORU TAKAHASHI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14356DEC-9104-B0BB-5D48-38F864BDC2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61223"/>
            <a:ext cx="9601200" cy="8229600"/>
          </a:xfrm>
          <a:prstGeom prst="rect">
            <a:avLst/>
          </a:prstGeom>
        </p:spPr>
      </p:pic>
      <p:sp>
        <p:nvSpPr>
          <p:cNvPr id="7" name="subtitulo">
            <a:extLst>
              <a:ext uri="{FF2B5EF4-FFF2-40B4-BE49-F238E27FC236}">
                <a16:creationId xmlns:a16="http://schemas.microsoft.com/office/drawing/2014/main" id="{2487C9C6-62CA-7CAD-694A-941D15DB9FC7}"/>
              </a:ext>
            </a:extLst>
          </p:cNvPr>
          <p:cNvSpPr txBox="1"/>
          <p:nvPr/>
        </p:nvSpPr>
        <p:spPr>
          <a:xfrm>
            <a:off x="0" y="354127"/>
            <a:ext cx="9601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000" dirty="0">
                <a:solidFill>
                  <a:srgbClr val="D8C314"/>
                </a:solidFill>
                <a:latin typeface="Impact" panose="020B0806030902050204" pitchFamily="34" charset="0"/>
              </a:rPr>
              <a:t>DATABRICKS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E9A8109B-BE58-4D2A-8D2A-CC51F06A937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66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10000"/>
                    </a14:imgEffect>
                    <a14:imgEffect>
                      <a14:colorTemperature colorTemp="5356"/>
                    </a14:imgEffect>
                    <a14:imgEffect>
                      <a14:saturation sat="101000"/>
                    </a14:imgEffect>
                    <a14:imgEffect>
                      <a14:brightnessContrast bright="22000" contrast="6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57600" y="8523152"/>
            <a:ext cx="2286000" cy="1905000"/>
          </a:xfrm>
          <a:prstGeom prst="rect">
            <a:avLst/>
          </a:prstGeom>
          <a:gradFill>
            <a:gsLst>
              <a:gs pos="48000">
                <a:srgbClr val="FF0000"/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</a:gradFill>
          <a:effectLst>
            <a:outerShdw blurRad="50800" dist="50800" dir="5400000" algn="ctr" rotWithShape="0">
              <a:srgbClr val="FF0000">
                <a:alpha val="41000"/>
              </a:srgbClr>
            </a:outerShdw>
          </a:effectLst>
        </p:spPr>
      </p:pic>
      <p:sp>
        <p:nvSpPr>
          <p:cNvPr id="18" name="Espaço Reservado para Número de Slide 17">
            <a:extLst>
              <a:ext uri="{FF2B5EF4-FFF2-40B4-BE49-F238E27FC236}">
                <a16:creationId xmlns:a16="http://schemas.microsoft.com/office/drawing/2014/main" id="{F3320CCB-8E0A-604B-E2C8-1F367A9E0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6D60-96CE-4402-8D7C-2F4B1C382689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990694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tângulo 22">
            <a:extLst>
              <a:ext uri="{FF2B5EF4-FFF2-40B4-BE49-F238E27FC236}">
                <a16:creationId xmlns:a16="http://schemas.microsoft.com/office/drawing/2014/main" id="{D927381F-0131-E423-0F06-B3DFBA3C95EC}"/>
              </a:ext>
            </a:extLst>
          </p:cNvPr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F95554"/>
              </a:solidFill>
              <a:highlight>
                <a:srgbClr val="F95554"/>
              </a:highlight>
            </a:endParaRPr>
          </a:p>
        </p:txBody>
      </p:sp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0750" y="3700463"/>
            <a:ext cx="3600450" cy="540169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06392" y="4098325"/>
            <a:ext cx="4987967" cy="904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544"/>
              </a:lnSpc>
            </a:pPr>
            <a:r>
              <a:rPr lang="en-US" sz="2822" dirty="0">
                <a:solidFill>
                  <a:srgbClr val="1D1D1B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Próximos Passos e Considerações Finais</a:t>
            </a:r>
            <a:endParaRPr lang="en-US" sz="2822" dirty="0"/>
          </a:p>
        </p:txBody>
      </p:sp>
      <p:sp>
        <p:nvSpPr>
          <p:cNvPr id="4" name="Shape 1"/>
          <p:cNvSpPr/>
          <p:nvPr/>
        </p:nvSpPr>
        <p:spPr>
          <a:xfrm>
            <a:off x="713371" y="5219637"/>
            <a:ext cx="20003" cy="3484654"/>
          </a:xfrm>
          <a:prstGeom prst="roundRect">
            <a:avLst>
              <a:gd name="adj" fmla="val 108513"/>
            </a:avLst>
          </a:prstGeom>
          <a:solidFill>
            <a:srgbClr val="D6D0D0"/>
          </a:solidFill>
          <a:ln/>
        </p:spPr>
        <p:txBody>
          <a:bodyPr/>
          <a:lstStyle/>
          <a:p>
            <a:endParaRPr lang="pt-BR" sz="1181"/>
          </a:p>
        </p:txBody>
      </p:sp>
      <p:sp>
        <p:nvSpPr>
          <p:cNvPr id="5" name="Shape 2"/>
          <p:cNvSpPr/>
          <p:nvPr/>
        </p:nvSpPr>
        <p:spPr>
          <a:xfrm>
            <a:off x="866124" y="5535145"/>
            <a:ext cx="506392" cy="20003"/>
          </a:xfrm>
          <a:prstGeom prst="roundRect">
            <a:avLst>
              <a:gd name="adj" fmla="val 108513"/>
            </a:avLst>
          </a:prstGeom>
          <a:solidFill>
            <a:srgbClr val="D6D0D0"/>
          </a:solidFill>
          <a:ln/>
        </p:spPr>
        <p:txBody>
          <a:bodyPr/>
          <a:lstStyle/>
          <a:p>
            <a:endParaRPr lang="pt-BR" sz="1181"/>
          </a:p>
        </p:txBody>
      </p:sp>
      <p:sp>
        <p:nvSpPr>
          <p:cNvPr id="6" name="Shape 3"/>
          <p:cNvSpPr/>
          <p:nvPr/>
        </p:nvSpPr>
        <p:spPr>
          <a:xfrm>
            <a:off x="560617" y="5382392"/>
            <a:ext cx="325509" cy="325509"/>
          </a:xfrm>
          <a:prstGeom prst="roundRect">
            <a:avLst>
              <a:gd name="adj" fmla="val 6668"/>
            </a:avLst>
          </a:prstGeom>
          <a:solidFill>
            <a:srgbClr val="F0EAEA"/>
          </a:solidFill>
          <a:ln/>
        </p:spPr>
        <p:txBody>
          <a:bodyPr/>
          <a:lstStyle/>
          <a:p>
            <a:endParaRPr lang="pt-BR" sz="1181"/>
          </a:p>
        </p:txBody>
      </p:sp>
      <p:sp>
        <p:nvSpPr>
          <p:cNvPr id="7" name="Text 4"/>
          <p:cNvSpPr/>
          <p:nvPr/>
        </p:nvSpPr>
        <p:spPr>
          <a:xfrm>
            <a:off x="673991" y="5436617"/>
            <a:ext cx="98762" cy="2170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1706"/>
              </a:lnSpc>
            </a:pPr>
            <a:r>
              <a:rPr lang="en-US" sz="1706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1</a:t>
            </a:r>
            <a:endParaRPr lang="en-US" sz="1706" dirty="0"/>
          </a:p>
        </p:txBody>
      </p:sp>
      <p:sp>
        <p:nvSpPr>
          <p:cNvPr id="8" name="Text 5"/>
          <p:cNvSpPr/>
          <p:nvPr/>
        </p:nvSpPr>
        <p:spPr>
          <a:xfrm>
            <a:off x="1519174" y="5364264"/>
            <a:ext cx="1808742" cy="2260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772"/>
              </a:lnSpc>
            </a:pPr>
            <a:r>
              <a:rPr lang="en-US" sz="1411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Piloto e Expansão</a:t>
            </a:r>
            <a:endParaRPr lang="en-US" sz="1411" dirty="0"/>
          </a:p>
        </p:txBody>
      </p:sp>
      <p:sp>
        <p:nvSpPr>
          <p:cNvPr id="9" name="Text 6"/>
          <p:cNvSpPr/>
          <p:nvPr/>
        </p:nvSpPr>
        <p:spPr>
          <a:xfrm>
            <a:off x="1519174" y="5677116"/>
            <a:ext cx="3975185" cy="4630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805"/>
              </a:lnSpc>
            </a:pPr>
            <a:r>
              <a:rPr lang="en-US" sz="1116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Iniciar com um projeto piloto e, em seguida, expandir a adoção do Databricks na área de Pessoas.</a:t>
            </a:r>
            <a:endParaRPr lang="en-US" sz="1116" dirty="0"/>
          </a:p>
        </p:txBody>
      </p:sp>
      <p:sp>
        <p:nvSpPr>
          <p:cNvPr id="10" name="Shape 7"/>
          <p:cNvSpPr/>
          <p:nvPr/>
        </p:nvSpPr>
        <p:spPr>
          <a:xfrm>
            <a:off x="866124" y="6744905"/>
            <a:ext cx="506392" cy="20003"/>
          </a:xfrm>
          <a:prstGeom prst="roundRect">
            <a:avLst>
              <a:gd name="adj" fmla="val 108513"/>
            </a:avLst>
          </a:prstGeom>
          <a:solidFill>
            <a:srgbClr val="D6D0D0"/>
          </a:solidFill>
          <a:ln/>
        </p:spPr>
        <p:txBody>
          <a:bodyPr/>
          <a:lstStyle/>
          <a:p>
            <a:endParaRPr lang="pt-BR" sz="1181"/>
          </a:p>
        </p:txBody>
      </p:sp>
      <p:sp>
        <p:nvSpPr>
          <p:cNvPr id="11" name="Shape 8"/>
          <p:cNvSpPr/>
          <p:nvPr/>
        </p:nvSpPr>
        <p:spPr>
          <a:xfrm>
            <a:off x="560617" y="6592152"/>
            <a:ext cx="325509" cy="325509"/>
          </a:xfrm>
          <a:prstGeom prst="roundRect">
            <a:avLst>
              <a:gd name="adj" fmla="val 6668"/>
            </a:avLst>
          </a:prstGeom>
          <a:solidFill>
            <a:srgbClr val="F0EAEA"/>
          </a:solidFill>
          <a:ln/>
        </p:spPr>
        <p:txBody>
          <a:bodyPr/>
          <a:lstStyle/>
          <a:p>
            <a:endParaRPr lang="pt-BR" sz="1181"/>
          </a:p>
        </p:txBody>
      </p:sp>
      <p:sp>
        <p:nvSpPr>
          <p:cNvPr id="12" name="Text 9"/>
          <p:cNvSpPr/>
          <p:nvPr/>
        </p:nvSpPr>
        <p:spPr>
          <a:xfrm>
            <a:off x="650393" y="6646377"/>
            <a:ext cx="145878" cy="2170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1706"/>
              </a:lnSpc>
            </a:pPr>
            <a:r>
              <a:rPr lang="en-US" sz="1706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2</a:t>
            </a:r>
            <a:endParaRPr lang="en-US" sz="1706" dirty="0"/>
          </a:p>
        </p:txBody>
      </p:sp>
      <p:sp>
        <p:nvSpPr>
          <p:cNvPr id="13" name="Text 10"/>
          <p:cNvSpPr/>
          <p:nvPr/>
        </p:nvSpPr>
        <p:spPr>
          <a:xfrm>
            <a:off x="1519174" y="6574025"/>
            <a:ext cx="1833902" cy="2260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772"/>
              </a:lnSpc>
            </a:pPr>
            <a:r>
              <a:rPr lang="en-US" sz="1411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Parceria Estratégica</a:t>
            </a:r>
            <a:endParaRPr lang="en-US" sz="1411" dirty="0"/>
          </a:p>
        </p:txBody>
      </p:sp>
      <p:sp>
        <p:nvSpPr>
          <p:cNvPr id="14" name="Text 11"/>
          <p:cNvSpPr/>
          <p:nvPr/>
        </p:nvSpPr>
        <p:spPr>
          <a:xfrm>
            <a:off x="1519174" y="6886877"/>
            <a:ext cx="3975185" cy="4630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805"/>
              </a:lnSpc>
            </a:pPr>
            <a:r>
              <a:rPr lang="en-US" sz="1116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Estabelecer uma parceria estreita com a equipe de TI para uma implementação bem-sucedida.</a:t>
            </a:r>
            <a:endParaRPr lang="en-US" sz="1116" dirty="0"/>
          </a:p>
        </p:txBody>
      </p:sp>
      <p:sp>
        <p:nvSpPr>
          <p:cNvPr id="15" name="Shape 12"/>
          <p:cNvSpPr/>
          <p:nvPr/>
        </p:nvSpPr>
        <p:spPr>
          <a:xfrm>
            <a:off x="866124" y="7954666"/>
            <a:ext cx="506392" cy="20003"/>
          </a:xfrm>
          <a:prstGeom prst="roundRect">
            <a:avLst>
              <a:gd name="adj" fmla="val 108513"/>
            </a:avLst>
          </a:prstGeom>
          <a:solidFill>
            <a:srgbClr val="D6D0D0"/>
          </a:solidFill>
          <a:ln/>
        </p:spPr>
        <p:txBody>
          <a:bodyPr/>
          <a:lstStyle/>
          <a:p>
            <a:endParaRPr lang="pt-BR" sz="1181"/>
          </a:p>
        </p:txBody>
      </p:sp>
      <p:sp>
        <p:nvSpPr>
          <p:cNvPr id="16" name="Shape 13"/>
          <p:cNvSpPr/>
          <p:nvPr/>
        </p:nvSpPr>
        <p:spPr>
          <a:xfrm>
            <a:off x="560617" y="7801913"/>
            <a:ext cx="325509" cy="325509"/>
          </a:xfrm>
          <a:prstGeom prst="roundRect">
            <a:avLst>
              <a:gd name="adj" fmla="val 6668"/>
            </a:avLst>
          </a:prstGeom>
          <a:solidFill>
            <a:srgbClr val="F0EAEA"/>
          </a:solidFill>
          <a:ln/>
        </p:spPr>
        <p:txBody>
          <a:bodyPr/>
          <a:lstStyle/>
          <a:p>
            <a:endParaRPr lang="pt-BR" sz="1181"/>
          </a:p>
        </p:txBody>
      </p:sp>
      <p:sp>
        <p:nvSpPr>
          <p:cNvPr id="17" name="Text 14"/>
          <p:cNvSpPr/>
          <p:nvPr/>
        </p:nvSpPr>
        <p:spPr>
          <a:xfrm>
            <a:off x="650863" y="7856138"/>
            <a:ext cx="145019" cy="2170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1706"/>
              </a:lnSpc>
            </a:pPr>
            <a:r>
              <a:rPr lang="en-US" sz="1706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3</a:t>
            </a:r>
            <a:endParaRPr lang="en-US" sz="1706" dirty="0"/>
          </a:p>
        </p:txBody>
      </p:sp>
      <p:sp>
        <p:nvSpPr>
          <p:cNvPr id="18" name="Text 15"/>
          <p:cNvSpPr/>
          <p:nvPr/>
        </p:nvSpPr>
        <p:spPr>
          <a:xfrm>
            <a:off x="1519175" y="7783785"/>
            <a:ext cx="2286692" cy="2260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772"/>
              </a:lnSpc>
            </a:pPr>
            <a:r>
              <a:rPr lang="en-US" sz="1411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Monitoramento Contínuo</a:t>
            </a:r>
            <a:endParaRPr lang="en-US" sz="1411" dirty="0"/>
          </a:p>
        </p:txBody>
      </p:sp>
      <p:sp>
        <p:nvSpPr>
          <p:cNvPr id="19" name="Text 16"/>
          <p:cNvSpPr/>
          <p:nvPr/>
        </p:nvSpPr>
        <p:spPr>
          <a:xfrm>
            <a:off x="1519174" y="8096637"/>
            <a:ext cx="3975185" cy="4630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805"/>
              </a:lnSpc>
            </a:pPr>
            <a:r>
              <a:rPr lang="en-US" sz="1116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Acompanhar os resultados e ajustar continuamente a estratégia de transformação digital.</a:t>
            </a:r>
            <a:endParaRPr lang="en-US" sz="1116" dirty="0"/>
          </a:p>
        </p:txBody>
      </p:sp>
      <p:sp>
        <p:nvSpPr>
          <p:cNvPr id="20" name="Espaço Reservado para Rodapé 18">
            <a:extLst>
              <a:ext uri="{FF2B5EF4-FFF2-40B4-BE49-F238E27FC236}">
                <a16:creationId xmlns:a16="http://schemas.microsoft.com/office/drawing/2014/main" id="{A346BD28-490E-7CC9-4B9E-30E1B88DF9F7}"/>
              </a:ext>
            </a:extLst>
          </p:cNvPr>
          <p:cNvSpPr txBox="1">
            <a:spLocks/>
          </p:cNvSpPr>
          <p:nvPr/>
        </p:nvSpPr>
        <p:spPr>
          <a:xfrm>
            <a:off x="3809910" y="10879698"/>
            <a:ext cx="1520713" cy="43546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400" dirty="0" err="1">
                <a:solidFill>
                  <a:srgbClr val="FF6B88"/>
                </a:solidFill>
              </a:rPr>
              <a:t>databricks</a:t>
            </a:r>
            <a:endParaRPr lang="pt-BR" sz="2400" dirty="0">
              <a:solidFill>
                <a:srgbClr val="FF6B88"/>
              </a:solidFill>
            </a:endParaRP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4CF85EDF-B25E-BE09-8B61-489A41FC0937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10000"/>
                    </a14:imgEffect>
                    <a14:imgEffect>
                      <a14:colorTemperature colorTemp="2394"/>
                    </a14:imgEffect>
                    <a14:imgEffect>
                      <a14:saturation sat="40000"/>
                    </a14:imgEffect>
                    <a14:imgEffect>
                      <a14:brightnessContrast bright="-6000" contrast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965934" y="11487664"/>
            <a:ext cx="1208666" cy="1007222"/>
          </a:xfrm>
          <a:prstGeom prst="rect">
            <a:avLst/>
          </a:prstGeom>
          <a:gradFill>
            <a:gsLst>
              <a:gs pos="48000">
                <a:srgbClr val="FF0000"/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</a:gradFill>
          <a:effectLst>
            <a:outerShdw dist="50800" sx="1000" sy="1000" algn="ctr" rotWithShape="0">
              <a:srgbClr val="FF0000"/>
            </a:outerShdw>
          </a:effectLst>
        </p:spPr>
      </p:pic>
      <p:sp>
        <p:nvSpPr>
          <p:cNvPr id="22" name="Espaço Reservado para Número de Slide 14">
            <a:extLst>
              <a:ext uri="{FF2B5EF4-FFF2-40B4-BE49-F238E27FC236}">
                <a16:creationId xmlns:a16="http://schemas.microsoft.com/office/drawing/2014/main" id="{DA0279B5-BCD7-392B-B1F5-C610D4BDD15C}"/>
              </a:ext>
            </a:extLst>
          </p:cNvPr>
          <p:cNvSpPr txBox="1">
            <a:spLocks/>
          </p:cNvSpPr>
          <p:nvPr/>
        </p:nvSpPr>
        <p:spPr>
          <a:xfrm>
            <a:off x="8587874" y="11865189"/>
            <a:ext cx="425495" cy="68156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10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tângulo 19">
            <a:extLst>
              <a:ext uri="{FF2B5EF4-FFF2-40B4-BE49-F238E27FC236}">
                <a16:creationId xmlns:a16="http://schemas.microsoft.com/office/drawing/2014/main" id="{83173B87-073F-C0D7-DFBE-2F5778BA31FB}"/>
              </a:ext>
            </a:extLst>
          </p:cNvPr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F95554"/>
              </a:solidFill>
              <a:highlight>
                <a:srgbClr val="F95554"/>
              </a:highlight>
            </a:endParaRPr>
          </a:p>
        </p:txBody>
      </p:sp>
      <p:sp>
        <p:nvSpPr>
          <p:cNvPr id="4" name="Text 1"/>
          <p:cNvSpPr/>
          <p:nvPr/>
        </p:nvSpPr>
        <p:spPr>
          <a:xfrm>
            <a:off x="653105" y="6186118"/>
            <a:ext cx="8294990" cy="26654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400" dirty="0">
                <a:solidFill>
                  <a:srgbClr val="61615C"/>
                </a:solidFill>
                <a:latin typeface="Tomorrow" pitchFamily="34" charset="0"/>
              </a:rPr>
              <a:t>O </a:t>
            </a:r>
            <a:r>
              <a:rPr lang="en-US" sz="2400" dirty="0" err="1">
                <a:solidFill>
                  <a:srgbClr val="61615C"/>
                </a:solidFill>
                <a:latin typeface="Tomorrow" pitchFamily="34" charset="0"/>
              </a:rPr>
              <a:t>uso</a:t>
            </a:r>
            <a:r>
              <a:rPr lang="en-US" sz="2400" dirty="0">
                <a:solidFill>
                  <a:srgbClr val="61615C"/>
                </a:solidFill>
                <a:latin typeface="Tomorrow" pitchFamily="34" charset="0"/>
              </a:rPr>
              <a:t> do Databricks </a:t>
            </a:r>
            <a:r>
              <a:rPr lang="en-US" sz="2400" dirty="0" err="1">
                <a:solidFill>
                  <a:srgbClr val="61615C"/>
                </a:solidFill>
                <a:latin typeface="Tomorrow" pitchFamily="34" charset="0"/>
              </a:rPr>
              <a:t>tem</a:t>
            </a:r>
            <a:r>
              <a:rPr lang="en-US" sz="2400" dirty="0">
                <a:solidFill>
                  <a:srgbClr val="61615C"/>
                </a:solidFill>
                <a:latin typeface="Tomorrow" pitchFamily="34" charset="0"/>
              </a:rPr>
              <a:t> se </a:t>
            </a:r>
            <a:r>
              <a:rPr lang="en-US" sz="2400" dirty="0" err="1">
                <a:solidFill>
                  <a:srgbClr val="61615C"/>
                </a:solidFill>
                <a:latin typeface="Tomorrow" pitchFamily="34" charset="0"/>
              </a:rPr>
              <a:t>mostrado</a:t>
            </a:r>
            <a:r>
              <a:rPr lang="en-US" sz="2400" dirty="0">
                <a:solidFill>
                  <a:srgbClr val="61615C"/>
                </a:solidFill>
                <a:latin typeface="Tomorrow" pitchFamily="34" charset="0"/>
              </a:rPr>
              <a:t> </a:t>
            </a:r>
            <a:r>
              <a:rPr lang="en-US" sz="2400" dirty="0" err="1">
                <a:solidFill>
                  <a:srgbClr val="61615C"/>
                </a:solidFill>
                <a:latin typeface="Tomorrow" pitchFamily="34" charset="0"/>
              </a:rPr>
              <a:t>transformador</a:t>
            </a:r>
            <a:r>
              <a:rPr lang="en-US" sz="2400" dirty="0">
                <a:solidFill>
                  <a:srgbClr val="61615C"/>
                </a:solidFill>
                <a:latin typeface="Tomorrow" pitchFamily="34" charset="0"/>
              </a:rPr>
              <a:t> </a:t>
            </a:r>
            <a:r>
              <a:rPr lang="en-US" sz="2400" dirty="0" err="1">
                <a:solidFill>
                  <a:srgbClr val="61615C"/>
                </a:solidFill>
                <a:latin typeface="Tomorrow" pitchFamily="34" charset="0"/>
              </a:rPr>
              <a:t>na</a:t>
            </a:r>
            <a:r>
              <a:rPr lang="en-US" sz="2400" dirty="0">
                <a:solidFill>
                  <a:srgbClr val="61615C"/>
                </a:solidFill>
                <a:latin typeface="Tomorrow" pitchFamily="34" charset="0"/>
              </a:rPr>
              <a:t> </a:t>
            </a:r>
            <a:r>
              <a:rPr lang="en-US" sz="2400" dirty="0" err="1">
                <a:solidFill>
                  <a:srgbClr val="61615C"/>
                </a:solidFill>
                <a:latin typeface="Tomorrow" pitchFamily="34" charset="0"/>
              </a:rPr>
              <a:t>área</a:t>
            </a:r>
            <a:r>
              <a:rPr lang="en-US" sz="2400" dirty="0">
                <a:solidFill>
                  <a:srgbClr val="61615C"/>
                </a:solidFill>
                <a:latin typeface="Tomorrow" pitchFamily="34" charset="0"/>
              </a:rPr>
              <a:t> de </a:t>
            </a:r>
            <a:r>
              <a:rPr lang="en-US" sz="2400" dirty="0" err="1">
                <a:solidFill>
                  <a:srgbClr val="61615C"/>
                </a:solidFill>
                <a:latin typeface="Tomorrow" pitchFamily="34" charset="0"/>
              </a:rPr>
              <a:t>Pessoas</a:t>
            </a:r>
            <a:r>
              <a:rPr lang="en-US" sz="2400" dirty="0">
                <a:solidFill>
                  <a:srgbClr val="61615C"/>
                </a:solidFill>
                <a:latin typeface="Tomorrow" pitchFamily="34" charset="0"/>
              </a:rPr>
              <a:t>, </a:t>
            </a:r>
            <a:r>
              <a:rPr lang="en-US" sz="2400" dirty="0" err="1">
                <a:solidFill>
                  <a:srgbClr val="61615C"/>
                </a:solidFill>
                <a:latin typeface="Tomorrow" pitchFamily="34" charset="0"/>
              </a:rPr>
              <a:t>acelerando</a:t>
            </a:r>
            <a:r>
              <a:rPr lang="pt-BR" sz="2400" dirty="0">
                <a:solidFill>
                  <a:srgbClr val="61615C"/>
                </a:solidFill>
                <a:latin typeface="Tomorrow" pitchFamily="34" charset="0"/>
              </a:rPr>
              <a:t> a eficiência, a tomada de decisões estratégicas e o desenvolvimento de talentos. À medida que as empresas avançam em sua jornada de transformação digital, a adoção dessa plataforma se torna cada vez mais essencial para manter-se competitivo e atrair os melhores profissionais.</a:t>
            </a:r>
          </a:p>
        </p:txBody>
      </p:sp>
      <p:sp>
        <p:nvSpPr>
          <p:cNvPr id="5" name="Text 0">
            <a:extLst>
              <a:ext uri="{FF2B5EF4-FFF2-40B4-BE49-F238E27FC236}">
                <a16:creationId xmlns:a16="http://schemas.microsoft.com/office/drawing/2014/main" id="{94F8F5E5-3734-7C7A-0115-062E53C00F0F}"/>
              </a:ext>
            </a:extLst>
          </p:cNvPr>
          <p:cNvSpPr/>
          <p:nvPr/>
        </p:nvSpPr>
        <p:spPr>
          <a:xfrm>
            <a:off x="520925" y="5121584"/>
            <a:ext cx="4987967" cy="5607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544"/>
              </a:lnSpc>
            </a:pPr>
            <a:r>
              <a:rPr lang="pt-BR" sz="2822" dirty="0">
                <a:solidFill>
                  <a:srgbClr val="1D1D1B"/>
                </a:solidFill>
                <a:latin typeface="Tomorrow Semi Bold" pitchFamily="34" charset="0"/>
              </a:rPr>
              <a:t>Conclusão</a:t>
            </a:r>
          </a:p>
          <a:p>
            <a:pPr>
              <a:lnSpc>
                <a:spcPts val="3544"/>
              </a:lnSpc>
            </a:pPr>
            <a:endParaRPr lang="en-US" sz="2822" dirty="0"/>
          </a:p>
        </p:txBody>
      </p:sp>
      <p:sp>
        <p:nvSpPr>
          <p:cNvPr id="10" name="Espaço Reservado para Rodapé 18">
            <a:extLst>
              <a:ext uri="{FF2B5EF4-FFF2-40B4-BE49-F238E27FC236}">
                <a16:creationId xmlns:a16="http://schemas.microsoft.com/office/drawing/2014/main" id="{42C5F394-1855-A95D-9E00-685B64FCA092}"/>
              </a:ext>
            </a:extLst>
          </p:cNvPr>
          <p:cNvSpPr txBox="1">
            <a:spLocks/>
          </p:cNvSpPr>
          <p:nvPr/>
        </p:nvSpPr>
        <p:spPr>
          <a:xfrm>
            <a:off x="3809910" y="10879698"/>
            <a:ext cx="1520713" cy="43546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400" dirty="0" err="1">
                <a:solidFill>
                  <a:srgbClr val="FF6B88"/>
                </a:solidFill>
              </a:rPr>
              <a:t>databricks</a:t>
            </a:r>
            <a:endParaRPr lang="pt-BR" sz="2400" dirty="0">
              <a:solidFill>
                <a:srgbClr val="FF6B88"/>
              </a:solidFill>
            </a:endParaRP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3AF0D445-D282-0170-E82D-C1E19A68425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10000"/>
                    </a14:imgEffect>
                    <a14:imgEffect>
                      <a14:colorTemperature colorTemp="2394"/>
                    </a14:imgEffect>
                    <a14:imgEffect>
                      <a14:saturation sat="40000"/>
                    </a14:imgEffect>
                    <a14:imgEffect>
                      <a14:brightnessContrast bright="-6000" contrast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965934" y="11487664"/>
            <a:ext cx="1208666" cy="1007222"/>
          </a:xfrm>
          <a:prstGeom prst="rect">
            <a:avLst/>
          </a:prstGeom>
          <a:gradFill>
            <a:gsLst>
              <a:gs pos="48000">
                <a:srgbClr val="FF0000"/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</a:gradFill>
          <a:effectLst>
            <a:outerShdw dist="50800" sx="1000" sy="1000" algn="ctr" rotWithShape="0">
              <a:srgbClr val="FF0000"/>
            </a:outerShdw>
          </a:effectLst>
        </p:spPr>
      </p:pic>
      <p:sp>
        <p:nvSpPr>
          <p:cNvPr id="12" name="Espaço Reservado para Número de Slide 14">
            <a:extLst>
              <a:ext uri="{FF2B5EF4-FFF2-40B4-BE49-F238E27FC236}">
                <a16:creationId xmlns:a16="http://schemas.microsoft.com/office/drawing/2014/main" id="{49A68668-5D73-5980-4450-D946A2EEA4D0}"/>
              </a:ext>
            </a:extLst>
          </p:cNvPr>
          <p:cNvSpPr txBox="1">
            <a:spLocks/>
          </p:cNvSpPr>
          <p:nvPr/>
        </p:nvSpPr>
        <p:spPr>
          <a:xfrm>
            <a:off x="8587874" y="11865189"/>
            <a:ext cx="425495" cy="68156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11</a:t>
            </a:r>
          </a:p>
        </p:txBody>
      </p:sp>
      <p:pic>
        <p:nvPicPr>
          <p:cNvPr id="13" name="Image 0" descr="preencoded.png">
            <a:extLst>
              <a:ext uri="{FF2B5EF4-FFF2-40B4-BE49-F238E27FC236}">
                <a16:creationId xmlns:a16="http://schemas.microsoft.com/office/drawing/2014/main" id="{78A9EF71-EF64-4942-3F58-12CFF8D001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" y="2554503"/>
            <a:ext cx="9601200" cy="184332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tângulo 21">
            <a:extLst>
              <a:ext uri="{FF2B5EF4-FFF2-40B4-BE49-F238E27FC236}">
                <a16:creationId xmlns:a16="http://schemas.microsoft.com/office/drawing/2014/main" id="{84AE89D5-E8F9-F754-7D26-8615E040766D}"/>
              </a:ext>
            </a:extLst>
          </p:cNvPr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F95554"/>
              </a:solidFill>
              <a:highlight>
                <a:srgbClr val="F95554"/>
              </a:highlight>
            </a:endParaRPr>
          </a:p>
        </p:txBody>
      </p:sp>
      <p:sp>
        <p:nvSpPr>
          <p:cNvPr id="2" name="texto_componente">
            <a:extLst>
              <a:ext uri="{FF2B5EF4-FFF2-40B4-BE49-F238E27FC236}">
                <a16:creationId xmlns:a16="http://schemas.microsoft.com/office/drawing/2014/main" id="{5F8A268F-DF04-2C6F-1AF7-579F8D46FDD0}"/>
              </a:ext>
            </a:extLst>
          </p:cNvPr>
          <p:cNvSpPr txBox="1"/>
          <p:nvPr/>
        </p:nvSpPr>
        <p:spPr>
          <a:xfrm>
            <a:off x="630247" y="2482741"/>
            <a:ext cx="8708616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rgbClr val="61615C"/>
                </a:solidFill>
                <a:latin typeface="Tomorrow" pitchFamily="34" charset="0"/>
              </a:rPr>
              <a:t>Esse Ebook foi gerado por IA, e diagramado por humano.</a:t>
            </a:r>
            <a:br>
              <a:rPr lang="pt-BR" sz="2800" dirty="0">
                <a:solidFill>
                  <a:srgbClr val="61615C"/>
                </a:solidFill>
                <a:latin typeface="Tomorrow" pitchFamily="34" charset="0"/>
              </a:rPr>
            </a:br>
            <a:r>
              <a:rPr lang="pt-BR" sz="2800" dirty="0">
                <a:solidFill>
                  <a:srgbClr val="61615C"/>
                </a:solidFill>
                <a:latin typeface="Tomorrow" pitchFamily="34" charset="0"/>
              </a:rPr>
              <a:t>O passo a passo se encontra no meu </a:t>
            </a:r>
            <a:r>
              <a:rPr lang="pt-BR" sz="2800" dirty="0" err="1">
                <a:solidFill>
                  <a:srgbClr val="61615C"/>
                </a:solidFill>
                <a:latin typeface="Tomorrow" pitchFamily="34" charset="0"/>
              </a:rPr>
              <a:t>Github</a:t>
            </a:r>
            <a:r>
              <a:rPr lang="pt-BR" sz="2800" dirty="0">
                <a:solidFill>
                  <a:srgbClr val="61615C"/>
                </a:solidFill>
                <a:latin typeface="Tomorrow" pitchFamily="34" charset="0"/>
              </a:rPr>
              <a:t>.</a:t>
            </a:r>
            <a:br>
              <a:rPr lang="pt-BR" sz="2800" dirty="0">
                <a:solidFill>
                  <a:srgbClr val="61615C"/>
                </a:solidFill>
                <a:latin typeface="Tomorrow" pitchFamily="34" charset="0"/>
              </a:rPr>
            </a:br>
            <a:r>
              <a:rPr lang="pt-BR" sz="2800" dirty="0">
                <a:solidFill>
                  <a:srgbClr val="61615C"/>
                </a:solidFill>
                <a:latin typeface="Tomorrow" pitchFamily="34" charset="0"/>
              </a:rPr>
              <a:t>Esse conteúdo foi gerado para fins de aprendizado de conteúdo, e faz parte da entrega de um mínimo produto viável (MVP) do projeto para conclusão do curso:</a:t>
            </a:r>
            <a:r>
              <a:rPr lang="pt-B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Tomorrow" pitchFamily="34" charset="0"/>
              </a:rPr>
              <a:t> </a:t>
            </a:r>
            <a:br>
              <a:rPr lang="pt-B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Tomorrow" pitchFamily="34" charset="0"/>
              </a:rPr>
            </a:br>
            <a:r>
              <a:rPr lang="pt-B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Tomorrow" pitchFamily="34" charset="0"/>
              </a:rPr>
              <a:t>Criando um </a:t>
            </a:r>
            <a:r>
              <a:rPr lang="pt-BR" sz="2800" dirty="0">
                <a:solidFill>
                  <a:srgbClr val="61615C"/>
                </a:solidFill>
                <a:latin typeface="Tomorrow" pitchFamily="34" charset="0"/>
              </a:rPr>
              <a:t>Ebook com ChatGPT &amp; </a:t>
            </a:r>
            <a:r>
              <a:rPr lang="pt-BR" sz="2800" dirty="0" err="1">
                <a:solidFill>
                  <a:srgbClr val="61615C"/>
                </a:solidFill>
                <a:latin typeface="Tomorrow" pitchFamily="34" charset="0"/>
              </a:rPr>
              <a:t>MidJourne</a:t>
            </a:r>
            <a:r>
              <a:rPr lang="pt-BR" sz="2800" dirty="0">
                <a:solidFill>
                  <a:srgbClr val="61615C"/>
                </a:solidFill>
                <a:latin typeface="Tomorrow" pitchFamily="34" charset="0"/>
              </a:rPr>
              <a:t> - </a:t>
            </a:r>
            <a:r>
              <a:rPr lang="pt-BR" sz="2800" dirty="0" err="1">
                <a:solidFill>
                  <a:srgbClr val="61615C"/>
                </a:solidFill>
                <a:latin typeface="Tomorrow" pitchFamily="34" charset="0"/>
              </a:rPr>
              <a:t>Bootcamp</a:t>
            </a:r>
            <a:r>
              <a:rPr lang="pt-BR" sz="2800" dirty="0">
                <a:solidFill>
                  <a:srgbClr val="61615C"/>
                </a:solidFill>
                <a:latin typeface="Tomorrow" pitchFamily="34" charset="0"/>
              </a:rPr>
              <a:t> DIO.</a:t>
            </a:r>
            <a:br>
              <a:rPr lang="pt-BR" sz="2800" dirty="0">
                <a:solidFill>
                  <a:srgbClr val="61615C"/>
                </a:solidFill>
                <a:latin typeface="Tomorrow" pitchFamily="34" charset="0"/>
              </a:rPr>
            </a:br>
            <a:r>
              <a:rPr lang="pt-BR" sz="2800" dirty="0">
                <a:solidFill>
                  <a:srgbClr val="61615C"/>
                </a:solidFill>
                <a:latin typeface="Tomorrow" pitchFamily="34" charset="0"/>
              </a:rPr>
              <a:t>O conteúdo pode conter erros gerados por uma IA.</a:t>
            </a:r>
          </a:p>
        </p:txBody>
      </p:sp>
      <p:sp>
        <p:nvSpPr>
          <p:cNvPr id="3" name="titulo_componente">
            <a:extLst>
              <a:ext uri="{FF2B5EF4-FFF2-40B4-BE49-F238E27FC236}">
                <a16:creationId xmlns:a16="http://schemas.microsoft.com/office/drawing/2014/main" id="{26767187-6DF7-80A9-F3B9-FCD72DDF717D}"/>
              </a:ext>
            </a:extLst>
          </p:cNvPr>
          <p:cNvSpPr txBox="1"/>
          <p:nvPr/>
        </p:nvSpPr>
        <p:spPr>
          <a:xfrm>
            <a:off x="1298472" y="1162756"/>
            <a:ext cx="6495700" cy="719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5054"/>
              </a:lnSpc>
            </a:pPr>
            <a:r>
              <a:rPr lang="pt-BR" sz="4036" dirty="0">
                <a:solidFill>
                  <a:srgbClr val="1D1D1B"/>
                </a:solidFill>
                <a:latin typeface="Tomorrow Semi Bold" pitchFamily="34" charset="0"/>
              </a:rPr>
              <a:t>OBRIGADO POR LER ATÉ AQUI</a:t>
            </a:r>
          </a:p>
        </p:txBody>
      </p:sp>
      <p:pic>
        <p:nvPicPr>
          <p:cNvPr id="1026" name="Picture 2" descr="GitHub Logos and Usage · GitHub">
            <a:extLst>
              <a:ext uri="{FF2B5EF4-FFF2-40B4-BE49-F238E27FC236}">
                <a16:creationId xmlns:a16="http://schemas.microsoft.com/office/drawing/2014/main" id="{1EF46656-CC8F-7EC9-456E-5D0A6CD02B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6350" y="6458580"/>
            <a:ext cx="1676570" cy="1676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E71061DA-B9FC-7571-2116-9C0ED45F2106}"/>
              </a:ext>
            </a:extLst>
          </p:cNvPr>
          <p:cNvSpPr txBox="1"/>
          <p:nvPr/>
        </p:nvSpPr>
        <p:spPr>
          <a:xfrm>
            <a:off x="2169082" y="8178965"/>
            <a:ext cx="563094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800" dirty="0">
                <a:solidFill>
                  <a:srgbClr val="61615C"/>
                </a:solidFill>
                <a:latin typeface="Tomorrow" pitchFamily="34" charset="0"/>
                <a:hlinkClick r:id="rId4"/>
              </a:rPr>
              <a:t>https://</a:t>
            </a:r>
            <a:r>
              <a:rPr lang="pt-BR" sz="2800" dirty="0" err="1">
                <a:solidFill>
                  <a:srgbClr val="61615C"/>
                </a:solidFill>
                <a:latin typeface="Tomorrow" pitchFamily="34" charset="0"/>
                <a:hlinkClick r:id="rId4"/>
              </a:rPr>
              <a:t>github.com</a:t>
            </a:r>
            <a:r>
              <a:rPr lang="pt-BR" sz="2800" dirty="0">
                <a:solidFill>
                  <a:srgbClr val="61615C"/>
                </a:solidFill>
                <a:latin typeface="Tomorrow" pitchFamily="34" charset="0"/>
                <a:hlinkClick r:id="rId4"/>
              </a:rPr>
              <a:t>/</a:t>
            </a:r>
            <a:r>
              <a:rPr lang="pt-BR" sz="2800" dirty="0" err="1">
                <a:solidFill>
                  <a:srgbClr val="61615C"/>
                </a:solidFill>
                <a:latin typeface="Tomorrow" pitchFamily="34" charset="0"/>
                <a:hlinkClick r:id="rId4"/>
              </a:rPr>
              <a:t>jorgentak</a:t>
            </a:r>
            <a:r>
              <a:rPr lang="pt-BR" sz="2800" dirty="0">
                <a:solidFill>
                  <a:srgbClr val="61615C"/>
                </a:solidFill>
                <a:latin typeface="Tomorrow" pitchFamily="34" charset="0"/>
                <a:hlinkClick r:id="rId4"/>
              </a:rPr>
              <a:t>/Ebook/</a:t>
            </a:r>
            <a:endParaRPr lang="pt-BR" sz="2800" dirty="0">
              <a:solidFill>
                <a:srgbClr val="61615C"/>
              </a:solidFill>
              <a:latin typeface="Tomorrow" pitchFamily="34" charset="0"/>
            </a:endParaRPr>
          </a:p>
        </p:txBody>
      </p:sp>
      <p:sp>
        <p:nvSpPr>
          <p:cNvPr id="24" name="rodape">
            <a:extLst>
              <a:ext uri="{FF2B5EF4-FFF2-40B4-BE49-F238E27FC236}">
                <a16:creationId xmlns:a16="http://schemas.microsoft.com/office/drawing/2014/main" id="{AF20CBE0-0E52-3C1A-1342-BDE0941D304D}"/>
              </a:ext>
            </a:extLst>
          </p:cNvPr>
          <p:cNvSpPr txBox="1"/>
          <p:nvPr/>
        </p:nvSpPr>
        <p:spPr>
          <a:xfrm>
            <a:off x="1179811" y="10058954"/>
            <a:ext cx="7584255" cy="1383074"/>
          </a:xfrm>
          <a:prstGeom prst="rect">
            <a:avLst/>
          </a:prstGeom>
          <a:solidFill>
            <a:srgbClr val="062159"/>
          </a:solidFill>
        </p:spPr>
        <p:txBody>
          <a:bodyPr wrap="square" rtlCol="0">
            <a:spAutoFit/>
          </a:bodyPr>
          <a:lstStyle/>
          <a:p>
            <a:pPr algn="ctr"/>
            <a:endParaRPr lang="pt-BR" sz="48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BA5454CB-4128-56A5-3FE9-FE3483C326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37277" y="10798837"/>
            <a:ext cx="520700" cy="520700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A7DFDB59-477C-B9DD-7A1E-D429D3AC09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58686" y="10354605"/>
            <a:ext cx="926194" cy="926194"/>
          </a:xfrm>
          <a:prstGeom prst="rect">
            <a:avLst/>
          </a:prstGeom>
        </p:spPr>
      </p:pic>
      <p:sp>
        <p:nvSpPr>
          <p:cNvPr id="21" name="titulo_componente">
            <a:extLst>
              <a:ext uri="{FF2B5EF4-FFF2-40B4-BE49-F238E27FC236}">
                <a16:creationId xmlns:a16="http://schemas.microsoft.com/office/drawing/2014/main" id="{79F0CC47-8A84-22FB-0144-4114BB623A27}"/>
              </a:ext>
            </a:extLst>
          </p:cNvPr>
          <p:cNvSpPr txBox="1"/>
          <p:nvPr/>
        </p:nvSpPr>
        <p:spPr>
          <a:xfrm>
            <a:off x="2515506" y="10187797"/>
            <a:ext cx="37328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chemeClr val="bg1"/>
                </a:solidFill>
                <a:latin typeface="Tomorrow" pitchFamily="34" charset="0"/>
              </a:rPr>
              <a:t>Jorge </a:t>
            </a:r>
            <a:r>
              <a:rPr lang="pt-BR" sz="2800" b="1" dirty="0" err="1">
                <a:solidFill>
                  <a:schemeClr val="bg1"/>
                </a:solidFill>
                <a:latin typeface="Tomorrow" pitchFamily="34" charset="0"/>
              </a:rPr>
              <a:t>Noboru</a:t>
            </a:r>
            <a:r>
              <a:rPr lang="pt-BR" sz="2800" b="1" dirty="0">
                <a:solidFill>
                  <a:schemeClr val="bg1"/>
                </a:solidFill>
                <a:latin typeface="Tomorrow" pitchFamily="34" charset="0"/>
              </a:rPr>
              <a:t> Takahashi</a:t>
            </a:r>
          </a:p>
        </p:txBody>
      </p:sp>
      <p:pic>
        <p:nvPicPr>
          <p:cNvPr id="29" name="Imagem 28">
            <a:extLst>
              <a:ext uri="{FF2B5EF4-FFF2-40B4-BE49-F238E27FC236}">
                <a16:creationId xmlns:a16="http://schemas.microsoft.com/office/drawing/2014/main" id="{5745E7A7-092A-4CA1-7AD0-C64F03E570C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10374" y="10797577"/>
            <a:ext cx="1721869" cy="523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4952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1">
            <a:extLst>
              <a:ext uri="{FF2B5EF4-FFF2-40B4-BE49-F238E27FC236}">
                <a16:creationId xmlns:a16="http://schemas.microsoft.com/office/drawing/2014/main" id="{36C6A017-3584-02D1-5937-706B5FF9E9A2}"/>
              </a:ext>
            </a:extLst>
          </p:cNvPr>
          <p:cNvSpPr/>
          <p:nvPr/>
        </p:nvSpPr>
        <p:spPr>
          <a:xfrm>
            <a:off x="1475498" y="5343577"/>
            <a:ext cx="7291449" cy="36044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sz="2800" dirty="0">
                <a:solidFill>
                  <a:srgbClr val="61615C"/>
                </a:solidFill>
                <a:latin typeface="Tomorrow" pitchFamily="34" charset="0"/>
              </a:rPr>
              <a:t> </a:t>
            </a:r>
            <a:r>
              <a:rPr lang="pt-BR" sz="2800" dirty="0">
                <a:solidFill>
                  <a:srgbClr val="61615C"/>
                </a:solidFill>
                <a:latin typeface="Tomorrow" pitchFamily="34" charset="0"/>
              </a:rPr>
              <a:t>“Seja você quem for, seja qual for a posição social que você tenha na vida, a mais alta ou a mais baixa, tenha sempre como meta muita força, muita determinação e sempre faça tudo com muito amor e com muita fé em Deus, que um dia você chega lá. De alguma maneira você chega lá!”</a:t>
            </a:r>
            <a:endParaRPr lang="en-US" sz="2800" dirty="0"/>
          </a:p>
        </p:txBody>
      </p:sp>
      <p:sp>
        <p:nvSpPr>
          <p:cNvPr id="8" name="Text 4">
            <a:extLst>
              <a:ext uri="{FF2B5EF4-FFF2-40B4-BE49-F238E27FC236}">
                <a16:creationId xmlns:a16="http://schemas.microsoft.com/office/drawing/2014/main" id="{E7D1AFAC-4FC0-294E-248C-E815D8407D3A}"/>
              </a:ext>
            </a:extLst>
          </p:cNvPr>
          <p:cNvSpPr/>
          <p:nvPr/>
        </p:nvSpPr>
        <p:spPr>
          <a:xfrm>
            <a:off x="1475498" y="8752668"/>
            <a:ext cx="3647851" cy="3472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13"/>
              </a:lnSpc>
            </a:pPr>
            <a:r>
              <a:rPr lang="en-US" sz="3200" b="1" dirty="0">
                <a:solidFill>
                  <a:srgbClr val="61615C"/>
                </a:solidFill>
                <a:latin typeface="Tomorrow Bold" pitchFamily="34" charset="0"/>
                <a:ea typeface="Tomorrow Bold" pitchFamily="34" charset="-122"/>
                <a:cs typeface="Tomorrow Bold" pitchFamily="34" charset="-120"/>
              </a:rPr>
              <a:t>Ayrton </a:t>
            </a:r>
            <a:r>
              <a:rPr lang="en-US" sz="3600" b="1" dirty="0">
                <a:solidFill>
                  <a:srgbClr val="61615C"/>
                </a:solidFill>
                <a:latin typeface="Tomorrow Bold" pitchFamily="34" charset="0"/>
                <a:ea typeface="Tomorrow Bold" pitchFamily="34" charset="-122"/>
                <a:cs typeface="Tomorrow Bold" pitchFamily="34" charset="-120"/>
              </a:rPr>
              <a:t>Senna</a:t>
            </a:r>
            <a:endParaRPr lang="en-US" sz="3200" dirty="0"/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6F2B7055-29E9-AB63-F973-FE612F1BC3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3757" y="2612441"/>
            <a:ext cx="1788886" cy="1788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0008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2B6A1F-6013-50C1-AF50-F006E00C8A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ângulo 13">
            <a:extLst>
              <a:ext uri="{FF2B5EF4-FFF2-40B4-BE49-F238E27FC236}">
                <a16:creationId xmlns:a16="http://schemas.microsoft.com/office/drawing/2014/main" id="{8238E7AB-4CFE-456D-ACE5-7F78FE2ECC68}"/>
              </a:ext>
            </a:extLst>
          </p:cNvPr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F95554"/>
              </a:solidFill>
              <a:highlight>
                <a:srgbClr val="F95554"/>
              </a:highlight>
            </a:endParaRPr>
          </a:p>
        </p:txBody>
      </p:sp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1B14F935-AF70-DBE2-1659-7BBF720B53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9827" y="3700463"/>
            <a:ext cx="4121374" cy="5400675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496FF4EA-CF62-92F4-CB5B-4438A82AF540}"/>
              </a:ext>
            </a:extLst>
          </p:cNvPr>
          <p:cNvSpPr/>
          <p:nvPr/>
        </p:nvSpPr>
        <p:spPr>
          <a:xfrm>
            <a:off x="520925" y="4314993"/>
            <a:ext cx="4958901" cy="25678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5054"/>
              </a:lnSpc>
            </a:pPr>
            <a:r>
              <a:rPr lang="en-US" sz="4036" dirty="0">
                <a:solidFill>
                  <a:srgbClr val="1D1D1B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Databricks e a Transformação Digital na  área de Pessoas</a:t>
            </a:r>
            <a:endParaRPr lang="en-US" sz="4036" dirty="0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3C554392-E246-59AF-40AE-76A981B9BCEF}"/>
              </a:ext>
            </a:extLst>
          </p:cNvPr>
          <p:cNvSpPr/>
          <p:nvPr/>
        </p:nvSpPr>
        <p:spPr>
          <a:xfrm>
            <a:off x="520925" y="7106045"/>
            <a:ext cx="4958901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870"/>
              </a:lnSpc>
            </a:pPr>
            <a:r>
              <a:rPr lang="en-US" sz="1148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Nesta apresentação, exploraremos como a plataforma Databricks está revolucionando a gestão de recursos humanos (Pessoas), impulsionando a transformação digital e trazendo soluções inovadoras para as organizações.</a:t>
            </a:r>
            <a:endParaRPr lang="en-US" sz="1148" dirty="0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80723BD1-52DB-8B6D-8E20-F16135B9E8D9}"/>
              </a:ext>
            </a:extLst>
          </p:cNvPr>
          <p:cNvSpPr/>
          <p:nvPr/>
        </p:nvSpPr>
        <p:spPr>
          <a:xfrm>
            <a:off x="603044" y="8324245"/>
            <a:ext cx="73916" cy="63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492"/>
              </a:lnSpc>
            </a:pPr>
            <a:r>
              <a:rPr lang="en-US" sz="492" dirty="0">
                <a:solidFill>
                  <a:srgbClr val="3C3838"/>
                </a:solidFill>
                <a:latin typeface="Tomorrow Medium" pitchFamily="34" charset="0"/>
                <a:ea typeface="Tomorrow Medium" pitchFamily="34" charset="-122"/>
                <a:cs typeface="Tomorrow Medium" pitchFamily="34" charset="-120"/>
              </a:rPr>
              <a:t>JT</a:t>
            </a:r>
            <a:endParaRPr lang="en-US" sz="492" dirty="0"/>
          </a:p>
        </p:txBody>
      </p:sp>
      <p:sp>
        <p:nvSpPr>
          <p:cNvPr id="10" name="Espaço Reservado para Rodapé 18">
            <a:extLst>
              <a:ext uri="{FF2B5EF4-FFF2-40B4-BE49-F238E27FC236}">
                <a16:creationId xmlns:a16="http://schemas.microsoft.com/office/drawing/2014/main" id="{52327060-B3E0-AAD6-DBC8-61F775FF9DD9}"/>
              </a:ext>
            </a:extLst>
          </p:cNvPr>
          <p:cNvSpPr txBox="1">
            <a:spLocks/>
          </p:cNvSpPr>
          <p:nvPr/>
        </p:nvSpPr>
        <p:spPr>
          <a:xfrm>
            <a:off x="3809910" y="10879698"/>
            <a:ext cx="1520713" cy="43546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400">
                <a:solidFill>
                  <a:srgbClr val="FF6B88"/>
                </a:solidFill>
              </a:rPr>
              <a:t>databricks</a:t>
            </a:r>
            <a:endParaRPr lang="pt-BR" sz="2400" dirty="0">
              <a:solidFill>
                <a:srgbClr val="FF6B88"/>
              </a:solidFill>
            </a:endParaRP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480CBE45-3190-F618-AF69-F90FF685BF15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10000"/>
                    </a14:imgEffect>
                    <a14:imgEffect>
                      <a14:colorTemperature colorTemp="2394"/>
                    </a14:imgEffect>
                    <a14:imgEffect>
                      <a14:saturation sat="40000"/>
                    </a14:imgEffect>
                    <a14:imgEffect>
                      <a14:brightnessContrast bright="-6000" contrast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965934" y="11487664"/>
            <a:ext cx="1208666" cy="1007222"/>
          </a:xfrm>
          <a:prstGeom prst="rect">
            <a:avLst/>
          </a:prstGeom>
          <a:gradFill>
            <a:gsLst>
              <a:gs pos="48000">
                <a:srgbClr val="FF0000"/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</a:gradFill>
          <a:effectLst>
            <a:outerShdw dist="50800" sx="1000" sy="1000" algn="ctr" rotWithShape="0">
              <a:srgbClr val="FF0000"/>
            </a:outerShdw>
          </a:effectLst>
        </p:spPr>
      </p:pic>
      <p:sp>
        <p:nvSpPr>
          <p:cNvPr id="13" name="Espaço Reservado para Número de Slide 14">
            <a:extLst>
              <a:ext uri="{FF2B5EF4-FFF2-40B4-BE49-F238E27FC236}">
                <a16:creationId xmlns:a16="http://schemas.microsoft.com/office/drawing/2014/main" id="{B0EE3FBD-2B64-6695-100F-4B61E5874B84}"/>
              </a:ext>
            </a:extLst>
          </p:cNvPr>
          <p:cNvSpPr txBox="1">
            <a:spLocks/>
          </p:cNvSpPr>
          <p:nvPr/>
        </p:nvSpPr>
        <p:spPr>
          <a:xfrm>
            <a:off x="8587874" y="11865189"/>
            <a:ext cx="425495" cy="68156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2314288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tângulo 21">
            <a:extLst>
              <a:ext uri="{FF2B5EF4-FFF2-40B4-BE49-F238E27FC236}">
                <a16:creationId xmlns:a16="http://schemas.microsoft.com/office/drawing/2014/main" id="{CD1FD6B4-F75F-12FE-4368-8901E9A063F8}"/>
              </a:ext>
            </a:extLst>
          </p:cNvPr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F95554"/>
              </a:solidFill>
              <a:highlight>
                <a:srgbClr val="F95554"/>
              </a:highlight>
            </a:endParaRPr>
          </a:p>
        </p:txBody>
      </p:sp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700463"/>
            <a:ext cx="9601200" cy="186062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20925" y="6027785"/>
            <a:ext cx="3737889" cy="4651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642"/>
              </a:lnSpc>
            </a:pPr>
            <a:r>
              <a:rPr lang="en-US" sz="2921" dirty="0">
                <a:solidFill>
                  <a:srgbClr val="1D1D1B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O que é Databricks?</a:t>
            </a:r>
            <a:endParaRPr lang="en-US" sz="2921" dirty="0"/>
          </a:p>
        </p:txBody>
      </p:sp>
      <p:sp>
        <p:nvSpPr>
          <p:cNvPr id="4" name="Shape 1"/>
          <p:cNvSpPr/>
          <p:nvPr/>
        </p:nvSpPr>
        <p:spPr>
          <a:xfrm>
            <a:off x="520924" y="6883594"/>
            <a:ext cx="334886" cy="334886"/>
          </a:xfrm>
          <a:prstGeom prst="roundRect">
            <a:avLst>
              <a:gd name="adj" fmla="val 6667"/>
            </a:avLst>
          </a:prstGeom>
          <a:solidFill>
            <a:srgbClr val="F0EAEA"/>
          </a:solidFill>
          <a:ln/>
        </p:spPr>
        <p:txBody>
          <a:bodyPr/>
          <a:lstStyle/>
          <a:p>
            <a:endParaRPr lang="pt-BR" sz="1181"/>
          </a:p>
        </p:txBody>
      </p:sp>
      <p:sp>
        <p:nvSpPr>
          <p:cNvPr id="5" name="Text 2"/>
          <p:cNvSpPr/>
          <p:nvPr/>
        </p:nvSpPr>
        <p:spPr>
          <a:xfrm>
            <a:off x="637581" y="6939383"/>
            <a:ext cx="101575" cy="2233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1739"/>
              </a:lnSpc>
            </a:pPr>
            <a:r>
              <a:rPr lang="en-US" sz="1739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1</a:t>
            </a:r>
            <a:endParaRPr lang="en-US" sz="1739" dirty="0"/>
          </a:p>
        </p:txBody>
      </p:sp>
      <p:sp>
        <p:nvSpPr>
          <p:cNvPr id="6" name="Text 3"/>
          <p:cNvSpPr/>
          <p:nvPr/>
        </p:nvSpPr>
        <p:spPr>
          <a:xfrm>
            <a:off x="1004657" y="6883595"/>
            <a:ext cx="1978451" cy="2325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05"/>
              </a:lnSpc>
            </a:pPr>
            <a:r>
              <a:rPr lang="en-US" sz="1444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Plataforma Unificada</a:t>
            </a:r>
            <a:endParaRPr lang="en-US" sz="1444" dirty="0"/>
          </a:p>
        </p:txBody>
      </p:sp>
      <p:sp>
        <p:nvSpPr>
          <p:cNvPr id="7" name="Text 4"/>
          <p:cNvSpPr/>
          <p:nvPr/>
        </p:nvSpPr>
        <p:spPr>
          <a:xfrm>
            <a:off x="1004658" y="7357829"/>
            <a:ext cx="2270128" cy="14289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870"/>
              </a:lnSpc>
            </a:pPr>
            <a:r>
              <a:rPr lang="en-US" sz="1148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A Databricks é uma plataforma de análise de dados unificada, que combina recursos de processamento de Big Data, machine learning e engenharia de dados.</a:t>
            </a:r>
            <a:endParaRPr lang="en-US" sz="1148" dirty="0"/>
          </a:p>
        </p:txBody>
      </p:sp>
      <p:sp>
        <p:nvSpPr>
          <p:cNvPr id="8" name="Shape 5"/>
          <p:cNvSpPr/>
          <p:nvPr/>
        </p:nvSpPr>
        <p:spPr>
          <a:xfrm>
            <a:off x="3423631" y="6883594"/>
            <a:ext cx="334886" cy="334886"/>
          </a:xfrm>
          <a:prstGeom prst="roundRect">
            <a:avLst>
              <a:gd name="adj" fmla="val 6667"/>
            </a:avLst>
          </a:prstGeom>
          <a:solidFill>
            <a:srgbClr val="F0EAEA"/>
          </a:solidFill>
          <a:ln/>
        </p:spPr>
        <p:txBody>
          <a:bodyPr/>
          <a:lstStyle/>
          <a:p>
            <a:endParaRPr lang="pt-BR" sz="1181"/>
          </a:p>
        </p:txBody>
      </p:sp>
      <p:sp>
        <p:nvSpPr>
          <p:cNvPr id="9" name="Text 6"/>
          <p:cNvSpPr/>
          <p:nvPr/>
        </p:nvSpPr>
        <p:spPr>
          <a:xfrm>
            <a:off x="3516065" y="6939383"/>
            <a:ext cx="150019" cy="2233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1739"/>
              </a:lnSpc>
            </a:pPr>
            <a:r>
              <a:rPr lang="en-US" sz="1739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2</a:t>
            </a:r>
            <a:endParaRPr lang="en-US" sz="1739" dirty="0"/>
          </a:p>
        </p:txBody>
      </p:sp>
      <p:sp>
        <p:nvSpPr>
          <p:cNvPr id="10" name="Text 7"/>
          <p:cNvSpPr/>
          <p:nvPr/>
        </p:nvSpPr>
        <p:spPr>
          <a:xfrm>
            <a:off x="3907364" y="6883594"/>
            <a:ext cx="2270128" cy="4650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805"/>
              </a:lnSpc>
            </a:pPr>
            <a:r>
              <a:rPr lang="en-US" sz="1444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Computação sem Servidor</a:t>
            </a:r>
            <a:endParaRPr lang="en-US" sz="1444" dirty="0"/>
          </a:p>
        </p:txBody>
      </p:sp>
      <p:sp>
        <p:nvSpPr>
          <p:cNvPr id="11" name="Text 8"/>
          <p:cNvSpPr/>
          <p:nvPr/>
        </p:nvSpPr>
        <p:spPr>
          <a:xfrm>
            <a:off x="3907364" y="7437962"/>
            <a:ext cx="2270128" cy="11907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870"/>
              </a:lnSpc>
            </a:pPr>
            <a:r>
              <a:rPr lang="en-US" sz="1148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Oferece uma abordagem de computação sem servidor, simplificando a infraestrutura e permitindo foco na análise de dados.</a:t>
            </a:r>
            <a:endParaRPr lang="en-US" sz="1148" dirty="0"/>
          </a:p>
        </p:txBody>
      </p:sp>
      <p:sp>
        <p:nvSpPr>
          <p:cNvPr id="12" name="Shape 9"/>
          <p:cNvSpPr/>
          <p:nvPr/>
        </p:nvSpPr>
        <p:spPr>
          <a:xfrm>
            <a:off x="6326338" y="6883594"/>
            <a:ext cx="334886" cy="334886"/>
          </a:xfrm>
          <a:prstGeom prst="roundRect">
            <a:avLst>
              <a:gd name="adj" fmla="val 6667"/>
            </a:avLst>
          </a:prstGeom>
          <a:solidFill>
            <a:srgbClr val="F0EAEA"/>
          </a:solidFill>
          <a:ln/>
        </p:spPr>
        <p:txBody>
          <a:bodyPr/>
          <a:lstStyle/>
          <a:p>
            <a:endParaRPr lang="pt-BR" sz="1181"/>
          </a:p>
        </p:txBody>
      </p:sp>
      <p:sp>
        <p:nvSpPr>
          <p:cNvPr id="13" name="Text 10"/>
          <p:cNvSpPr/>
          <p:nvPr/>
        </p:nvSpPr>
        <p:spPr>
          <a:xfrm>
            <a:off x="6419162" y="6939383"/>
            <a:ext cx="149159" cy="2233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1739"/>
              </a:lnSpc>
            </a:pPr>
            <a:r>
              <a:rPr lang="en-US" sz="1739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3</a:t>
            </a:r>
            <a:endParaRPr lang="en-US" sz="1739" dirty="0"/>
          </a:p>
        </p:txBody>
      </p:sp>
      <p:sp>
        <p:nvSpPr>
          <p:cNvPr id="14" name="Text 11"/>
          <p:cNvSpPr/>
          <p:nvPr/>
        </p:nvSpPr>
        <p:spPr>
          <a:xfrm>
            <a:off x="6810070" y="6883595"/>
            <a:ext cx="2148237" cy="2325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05"/>
              </a:lnSpc>
            </a:pPr>
            <a:r>
              <a:rPr lang="en-US" sz="1444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Colaboração Integrada</a:t>
            </a:r>
            <a:endParaRPr lang="en-US" sz="1444" dirty="0"/>
          </a:p>
        </p:txBody>
      </p:sp>
      <p:sp>
        <p:nvSpPr>
          <p:cNvPr id="15" name="Text 12"/>
          <p:cNvSpPr/>
          <p:nvPr/>
        </p:nvSpPr>
        <p:spPr>
          <a:xfrm>
            <a:off x="6810070" y="7423145"/>
            <a:ext cx="2270128" cy="11907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870"/>
              </a:lnSpc>
            </a:pPr>
            <a:r>
              <a:rPr lang="en-US" sz="1148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Promove a colaboração entre equipes, facilitando o compartilhamento de insights e a criação de soluções conjuntas.</a:t>
            </a:r>
            <a:endParaRPr lang="en-US" sz="1148" dirty="0"/>
          </a:p>
        </p:txBody>
      </p:sp>
      <p:sp>
        <p:nvSpPr>
          <p:cNvPr id="18" name="Espaço Reservado para Rodapé 18">
            <a:extLst>
              <a:ext uri="{FF2B5EF4-FFF2-40B4-BE49-F238E27FC236}">
                <a16:creationId xmlns:a16="http://schemas.microsoft.com/office/drawing/2014/main" id="{FE51FA42-9899-EC77-4E2F-28C23452CCDD}"/>
              </a:ext>
            </a:extLst>
          </p:cNvPr>
          <p:cNvSpPr txBox="1">
            <a:spLocks/>
          </p:cNvSpPr>
          <p:nvPr/>
        </p:nvSpPr>
        <p:spPr>
          <a:xfrm>
            <a:off x="3809910" y="10879698"/>
            <a:ext cx="1520713" cy="43546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400">
                <a:solidFill>
                  <a:srgbClr val="FF6B88"/>
                </a:solidFill>
              </a:rPr>
              <a:t>databricks</a:t>
            </a:r>
            <a:endParaRPr lang="pt-BR" sz="2400" dirty="0">
              <a:solidFill>
                <a:srgbClr val="FF6B88"/>
              </a:solidFill>
            </a:endParaRPr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21D51D61-FCBB-6CEB-C185-96BB7C925302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10000"/>
                    </a14:imgEffect>
                    <a14:imgEffect>
                      <a14:colorTemperature colorTemp="2394"/>
                    </a14:imgEffect>
                    <a14:imgEffect>
                      <a14:saturation sat="40000"/>
                    </a14:imgEffect>
                    <a14:imgEffect>
                      <a14:brightnessContrast bright="-6000" contrast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965934" y="11487664"/>
            <a:ext cx="1208666" cy="1007222"/>
          </a:xfrm>
          <a:prstGeom prst="rect">
            <a:avLst/>
          </a:prstGeom>
          <a:gradFill>
            <a:gsLst>
              <a:gs pos="48000">
                <a:srgbClr val="FF0000"/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</a:gradFill>
          <a:effectLst>
            <a:outerShdw dist="50800" sx="1000" sy="1000" algn="ctr" rotWithShape="0">
              <a:srgbClr val="FF0000"/>
            </a:outerShdw>
          </a:effectLst>
        </p:spPr>
      </p:pic>
      <p:sp>
        <p:nvSpPr>
          <p:cNvPr id="21" name="Espaço Reservado para Número de Slide 14">
            <a:extLst>
              <a:ext uri="{FF2B5EF4-FFF2-40B4-BE49-F238E27FC236}">
                <a16:creationId xmlns:a16="http://schemas.microsoft.com/office/drawing/2014/main" id="{143EDF89-DA5A-FDF4-3F2F-83EC8B11F576}"/>
              </a:ext>
            </a:extLst>
          </p:cNvPr>
          <p:cNvSpPr txBox="1">
            <a:spLocks/>
          </p:cNvSpPr>
          <p:nvPr/>
        </p:nvSpPr>
        <p:spPr>
          <a:xfrm>
            <a:off x="8587874" y="11865189"/>
            <a:ext cx="425495" cy="68156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4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tângulo 16">
            <a:extLst>
              <a:ext uri="{FF2B5EF4-FFF2-40B4-BE49-F238E27FC236}">
                <a16:creationId xmlns:a16="http://schemas.microsoft.com/office/drawing/2014/main" id="{E8662AA1-8981-6199-2CEA-E01A8A5978EE}"/>
              </a:ext>
            </a:extLst>
          </p:cNvPr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F95554"/>
              </a:solidFill>
              <a:highlight>
                <a:srgbClr val="F95554"/>
              </a:highlight>
            </a:endParaRPr>
          </a:p>
        </p:txBody>
      </p:sp>
      <p:sp>
        <p:nvSpPr>
          <p:cNvPr id="2" name="Text 0"/>
          <p:cNvSpPr/>
          <p:nvPr/>
        </p:nvSpPr>
        <p:spPr>
          <a:xfrm>
            <a:off x="520925" y="5248235"/>
            <a:ext cx="6772504" cy="4558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642"/>
              </a:lnSpc>
            </a:pPr>
            <a:r>
              <a:rPr lang="en-US" sz="2921" dirty="0" err="1">
                <a:solidFill>
                  <a:srgbClr val="1D1D1B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Aplicações</a:t>
            </a:r>
            <a:r>
              <a:rPr lang="en-US" sz="2921" dirty="0">
                <a:solidFill>
                  <a:srgbClr val="1D1D1B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 do Databricks </a:t>
            </a:r>
            <a:r>
              <a:rPr lang="en-US" sz="2921" dirty="0" err="1">
                <a:solidFill>
                  <a:srgbClr val="1D1D1B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na</a:t>
            </a:r>
            <a:r>
              <a:rPr lang="en-US" sz="2921" dirty="0">
                <a:solidFill>
                  <a:srgbClr val="1D1D1B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 </a:t>
            </a:r>
            <a:r>
              <a:rPr lang="pt-BR" sz="2921" dirty="0">
                <a:solidFill>
                  <a:srgbClr val="1D1D1B"/>
                </a:solidFill>
                <a:latin typeface="Tomorrow Semi Bold" pitchFamily="34" charset="0"/>
              </a:rPr>
              <a:t>área de pessoas </a:t>
            </a:r>
            <a:endParaRPr lang="en-US" sz="2921" dirty="0">
              <a:solidFill>
                <a:srgbClr val="1D1D1B"/>
              </a:solidFill>
              <a:latin typeface="Tomorrow Semi Bold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520925" y="6085449"/>
            <a:ext cx="2303570" cy="2325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05"/>
              </a:lnSpc>
            </a:pPr>
            <a:r>
              <a:rPr lang="en-US" sz="1444" dirty="0">
                <a:solidFill>
                  <a:srgbClr val="1D1D1B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Recrutamento e Seleção</a:t>
            </a:r>
            <a:endParaRPr lang="en-US" sz="1444" dirty="0"/>
          </a:p>
        </p:txBody>
      </p:sp>
      <p:sp>
        <p:nvSpPr>
          <p:cNvPr id="4" name="Text 2"/>
          <p:cNvSpPr/>
          <p:nvPr/>
        </p:nvSpPr>
        <p:spPr>
          <a:xfrm>
            <a:off x="520925" y="6466824"/>
            <a:ext cx="2610639" cy="7144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870"/>
              </a:lnSpc>
            </a:pPr>
            <a:r>
              <a:rPr lang="en-US" sz="1148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Utilizar análises preditivas para identificar perfis de candidatos com maior probabilidade de sucesso.</a:t>
            </a:r>
            <a:endParaRPr lang="en-US" sz="1148" dirty="0"/>
          </a:p>
        </p:txBody>
      </p:sp>
      <p:sp>
        <p:nvSpPr>
          <p:cNvPr id="5" name="Text 3"/>
          <p:cNvSpPr/>
          <p:nvPr/>
        </p:nvSpPr>
        <p:spPr>
          <a:xfrm>
            <a:off x="3499734" y="6085449"/>
            <a:ext cx="2242703" cy="2325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05"/>
              </a:lnSpc>
            </a:pPr>
            <a:r>
              <a:rPr lang="en-US" sz="1444" dirty="0">
                <a:solidFill>
                  <a:srgbClr val="1D1D1B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Gestão de Desempenho</a:t>
            </a:r>
            <a:endParaRPr lang="en-US" sz="1444" dirty="0"/>
          </a:p>
        </p:txBody>
      </p:sp>
      <p:sp>
        <p:nvSpPr>
          <p:cNvPr id="6" name="Text 4"/>
          <p:cNvSpPr/>
          <p:nvPr/>
        </p:nvSpPr>
        <p:spPr>
          <a:xfrm>
            <a:off x="3499734" y="6466825"/>
            <a:ext cx="2610639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870"/>
              </a:lnSpc>
            </a:pPr>
            <a:r>
              <a:rPr lang="en-US" sz="1148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Acompanhar e analisar indicadores-chave de desempenho dos colaboradores para aprimorar a gestão de talentos.</a:t>
            </a:r>
            <a:endParaRPr lang="en-US" sz="1148" dirty="0"/>
          </a:p>
        </p:txBody>
      </p:sp>
      <p:sp>
        <p:nvSpPr>
          <p:cNvPr id="7" name="Text 5"/>
          <p:cNvSpPr/>
          <p:nvPr/>
        </p:nvSpPr>
        <p:spPr>
          <a:xfrm>
            <a:off x="6478544" y="6085449"/>
            <a:ext cx="2559383" cy="2325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05"/>
              </a:lnSpc>
            </a:pPr>
            <a:r>
              <a:rPr lang="en-US" sz="1444" dirty="0">
                <a:solidFill>
                  <a:srgbClr val="1D1D1B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Planejamento de Sucessão</a:t>
            </a:r>
            <a:endParaRPr lang="en-US" sz="1444" dirty="0"/>
          </a:p>
        </p:txBody>
      </p:sp>
      <p:sp>
        <p:nvSpPr>
          <p:cNvPr id="8" name="Text 6"/>
          <p:cNvSpPr/>
          <p:nvPr/>
        </p:nvSpPr>
        <p:spPr>
          <a:xfrm>
            <a:off x="6478544" y="6466824"/>
            <a:ext cx="2610639" cy="7144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870"/>
              </a:lnSpc>
            </a:pPr>
            <a:r>
              <a:rPr lang="en-US" sz="1148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Criar modelos de machine learning para prever e preparar a sucessão de lideranças e cargos-chave.</a:t>
            </a:r>
            <a:endParaRPr lang="en-US" sz="1148" dirty="0"/>
          </a:p>
        </p:txBody>
      </p:sp>
      <p:sp>
        <p:nvSpPr>
          <p:cNvPr id="13" name="Espaço Reservado para Rodapé 18">
            <a:extLst>
              <a:ext uri="{FF2B5EF4-FFF2-40B4-BE49-F238E27FC236}">
                <a16:creationId xmlns:a16="http://schemas.microsoft.com/office/drawing/2014/main" id="{BB2A1F8F-AC5B-0D13-B847-56CFE34F47FA}"/>
              </a:ext>
            </a:extLst>
          </p:cNvPr>
          <p:cNvSpPr txBox="1">
            <a:spLocks/>
          </p:cNvSpPr>
          <p:nvPr/>
        </p:nvSpPr>
        <p:spPr>
          <a:xfrm>
            <a:off x="3809910" y="10879698"/>
            <a:ext cx="1520713" cy="43546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400">
                <a:solidFill>
                  <a:srgbClr val="FF6B88"/>
                </a:solidFill>
              </a:rPr>
              <a:t>databricks</a:t>
            </a:r>
            <a:endParaRPr lang="pt-BR" sz="2400" dirty="0">
              <a:solidFill>
                <a:srgbClr val="FF6B88"/>
              </a:solidFill>
            </a:endParaRP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62ABF968-3B06-66B3-0C61-950109DB9F6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10000"/>
                    </a14:imgEffect>
                    <a14:imgEffect>
                      <a14:colorTemperature colorTemp="2394"/>
                    </a14:imgEffect>
                    <a14:imgEffect>
                      <a14:saturation sat="40000"/>
                    </a14:imgEffect>
                    <a14:imgEffect>
                      <a14:brightnessContrast bright="-6000" contrast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965934" y="11487664"/>
            <a:ext cx="1208666" cy="1007222"/>
          </a:xfrm>
          <a:prstGeom prst="rect">
            <a:avLst/>
          </a:prstGeom>
          <a:gradFill>
            <a:gsLst>
              <a:gs pos="48000">
                <a:srgbClr val="FF0000"/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</a:gradFill>
          <a:effectLst>
            <a:outerShdw dist="50800" sx="1000" sy="1000" algn="ctr" rotWithShape="0">
              <a:srgbClr val="FF0000"/>
            </a:outerShdw>
          </a:effectLst>
        </p:spPr>
      </p:pic>
      <p:sp>
        <p:nvSpPr>
          <p:cNvPr id="16" name="Espaço Reservado para Número de Slide 14">
            <a:extLst>
              <a:ext uri="{FF2B5EF4-FFF2-40B4-BE49-F238E27FC236}">
                <a16:creationId xmlns:a16="http://schemas.microsoft.com/office/drawing/2014/main" id="{611A6356-ABA2-4781-FF90-7C5AD744FC8C}"/>
              </a:ext>
            </a:extLst>
          </p:cNvPr>
          <p:cNvSpPr txBox="1">
            <a:spLocks/>
          </p:cNvSpPr>
          <p:nvPr/>
        </p:nvSpPr>
        <p:spPr>
          <a:xfrm>
            <a:off x="8587874" y="11865189"/>
            <a:ext cx="425495" cy="68156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5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tângulo 21">
            <a:extLst>
              <a:ext uri="{FF2B5EF4-FFF2-40B4-BE49-F238E27FC236}">
                <a16:creationId xmlns:a16="http://schemas.microsoft.com/office/drawing/2014/main" id="{5933043F-1151-1085-A74C-16316B147937}"/>
              </a:ext>
            </a:extLst>
          </p:cNvPr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F95554"/>
              </a:solidFill>
              <a:highlight>
                <a:srgbClr val="F95554"/>
              </a:highlight>
            </a:endParaRPr>
          </a:p>
        </p:txBody>
      </p:sp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700464"/>
            <a:ext cx="9601200" cy="175967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92640" y="5741190"/>
            <a:ext cx="7727498" cy="5711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446"/>
              </a:lnSpc>
            </a:pPr>
            <a:r>
              <a:rPr lang="en-US" sz="2756" dirty="0">
                <a:solidFill>
                  <a:srgbClr val="1D1D1B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Benefícios da </a:t>
            </a:r>
            <a:r>
              <a:rPr lang="en-US" sz="2756" dirty="0" err="1">
                <a:solidFill>
                  <a:srgbClr val="1D1D1B"/>
                </a:solidFill>
                <a:latin typeface="Tomorrow Semi Bold" pitchFamily="34" charset="0"/>
              </a:rPr>
              <a:t>Transformação</a:t>
            </a:r>
            <a:r>
              <a:rPr lang="en-US" sz="2756" dirty="0">
                <a:solidFill>
                  <a:srgbClr val="1D1D1B"/>
                </a:solidFill>
                <a:latin typeface="Tomorrow Semi Bold" pitchFamily="34" charset="0"/>
              </a:rPr>
              <a:t> Digital </a:t>
            </a:r>
            <a:r>
              <a:rPr lang="en-US" sz="2756" dirty="0" err="1">
                <a:solidFill>
                  <a:srgbClr val="1D1D1B"/>
                </a:solidFill>
                <a:latin typeface="Tomorrow Semi Bold" pitchFamily="34" charset="0"/>
              </a:rPr>
              <a:t>na</a:t>
            </a:r>
            <a:r>
              <a:rPr lang="en-US" sz="2756" dirty="0">
                <a:solidFill>
                  <a:srgbClr val="1D1D1B"/>
                </a:solidFill>
                <a:latin typeface="Tomorrow Semi Bold" pitchFamily="34" charset="0"/>
              </a:rPr>
              <a:t> </a:t>
            </a:r>
            <a:r>
              <a:rPr lang="pt-BR" sz="2756" dirty="0">
                <a:solidFill>
                  <a:srgbClr val="1D1D1B"/>
                </a:solidFill>
                <a:latin typeface="Tomorrow Semi Bold" pitchFamily="34" charset="0"/>
              </a:rPr>
              <a:t>área de pessoas </a:t>
            </a:r>
            <a:endParaRPr lang="en-US" sz="2756" dirty="0">
              <a:solidFill>
                <a:srgbClr val="1D1D1B"/>
              </a:solidFill>
              <a:latin typeface="Tomorrow Semi Bold" pitchFamily="34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492640" y="6499408"/>
            <a:ext cx="4237640" cy="1036379"/>
          </a:xfrm>
          <a:prstGeom prst="roundRect">
            <a:avLst>
              <a:gd name="adj" fmla="val 2037"/>
            </a:avLst>
          </a:prstGeom>
          <a:solidFill>
            <a:srgbClr val="F0EAEA"/>
          </a:solidFill>
          <a:ln/>
        </p:spPr>
        <p:txBody>
          <a:bodyPr/>
          <a:lstStyle/>
          <a:p>
            <a:endParaRPr lang="pt-BR" sz="1181"/>
          </a:p>
        </p:txBody>
      </p:sp>
      <p:sp>
        <p:nvSpPr>
          <p:cNvPr id="5" name="Text 2"/>
          <p:cNvSpPr/>
          <p:nvPr/>
        </p:nvSpPr>
        <p:spPr>
          <a:xfrm>
            <a:off x="633361" y="6640126"/>
            <a:ext cx="1759673" cy="2199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706"/>
              </a:lnSpc>
            </a:pPr>
            <a:r>
              <a:rPr lang="en-US" sz="1379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Agilidade</a:t>
            </a:r>
            <a:endParaRPr lang="en-US" sz="1379" dirty="0"/>
          </a:p>
        </p:txBody>
      </p:sp>
      <p:sp>
        <p:nvSpPr>
          <p:cNvPr id="6" name="Text 3"/>
          <p:cNvSpPr/>
          <p:nvPr/>
        </p:nvSpPr>
        <p:spPr>
          <a:xfrm>
            <a:off x="633361" y="6944540"/>
            <a:ext cx="3956198" cy="4505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772"/>
              </a:lnSpc>
            </a:pPr>
            <a:r>
              <a:rPr lang="en-US" sz="1083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Processos ágeis e automatizados, com menor burocracia e respostas mais rápidas às demandas.</a:t>
            </a:r>
            <a:endParaRPr lang="en-US" sz="1083" dirty="0"/>
          </a:p>
        </p:txBody>
      </p:sp>
      <p:sp>
        <p:nvSpPr>
          <p:cNvPr id="7" name="Shape 4"/>
          <p:cNvSpPr/>
          <p:nvPr/>
        </p:nvSpPr>
        <p:spPr>
          <a:xfrm>
            <a:off x="4870999" y="6499408"/>
            <a:ext cx="4237640" cy="1036379"/>
          </a:xfrm>
          <a:prstGeom prst="roundRect">
            <a:avLst>
              <a:gd name="adj" fmla="val 2037"/>
            </a:avLst>
          </a:prstGeom>
          <a:solidFill>
            <a:srgbClr val="F0EAEA"/>
          </a:solidFill>
          <a:ln/>
        </p:spPr>
        <p:txBody>
          <a:bodyPr/>
          <a:lstStyle/>
          <a:p>
            <a:endParaRPr lang="pt-BR" sz="1181"/>
          </a:p>
        </p:txBody>
      </p:sp>
      <p:sp>
        <p:nvSpPr>
          <p:cNvPr id="8" name="Text 5"/>
          <p:cNvSpPr/>
          <p:nvPr/>
        </p:nvSpPr>
        <p:spPr>
          <a:xfrm>
            <a:off x="5011721" y="6640126"/>
            <a:ext cx="2728466" cy="2199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706"/>
              </a:lnSpc>
            </a:pPr>
            <a:r>
              <a:rPr lang="en-US" sz="1379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Tomada de Decisão Embasada</a:t>
            </a:r>
            <a:endParaRPr lang="en-US" sz="1379" dirty="0"/>
          </a:p>
        </p:txBody>
      </p:sp>
      <p:sp>
        <p:nvSpPr>
          <p:cNvPr id="9" name="Text 6"/>
          <p:cNvSpPr/>
          <p:nvPr/>
        </p:nvSpPr>
        <p:spPr>
          <a:xfrm>
            <a:off x="5011720" y="6944540"/>
            <a:ext cx="3956198" cy="4505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772"/>
              </a:lnSpc>
            </a:pPr>
            <a:r>
              <a:rPr lang="en-US" sz="1083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Utilização de dados e análises para fundamentar decisões estratégicas na gestão de pessoas.</a:t>
            </a:r>
            <a:endParaRPr lang="en-US" sz="1083" dirty="0"/>
          </a:p>
        </p:txBody>
      </p:sp>
      <p:sp>
        <p:nvSpPr>
          <p:cNvPr id="10" name="Shape 7"/>
          <p:cNvSpPr/>
          <p:nvPr/>
        </p:nvSpPr>
        <p:spPr>
          <a:xfrm>
            <a:off x="492640" y="7676507"/>
            <a:ext cx="4237640" cy="1036379"/>
          </a:xfrm>
          <a:prstGeom prst="roundRect">
            <a:avLst>
              <a:gd name="adj" fmla="val 2037"/>
            </a:avLst>
          </a:prstGeom>
          <a:solidFill>
            <a:srgbClr val="F0EAEA"/>
          </a:solidFill>
          <a:ln/>
        </p:spPr>
        <p:txBody>
          <a:bodyPr/>
          <a:lstStyle/>
          <a:p>
            <a:endParaRPr lang="pt-BR" sz="1181"/>
          </a:p>
        </p:txBody>
      </p:sp>
      <p:sp>
        <p:nvSpPr>
          <p:cNvPr id="11" name="Text 8"/>
          <p:cNvSpPr/>
          <p:nvPr/>
        </p:nvSpPr>
        <p:spPr>
          <a:xfrm>
            <a:off x="633361" y="7817227"/>
            <a:ext cx="2466402" cy="2199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706"/>
              </a:lnSpc>
            </a:pPr>
            <a:r>
              <a:rPr lang="en-US" sz="1379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Experiência do Colaborador</a:t>
            </a:r>
            <a:endParaRPr lang="en-US" sz="1379" dirty="0"/>
          </a:p>
        </p:txBody>
      </p:sp>
      <p:sp>
        <p:nvSpPr>
          <p:cNvPr id="12" name="Text 9"/>
          <p:cNvSpPr/>
          <p:nvPr/>
        </p:nvSpPr>
        <p:spPr>
          <a:xfrm>
            <a:off x="633361" y="8121641"/>
            <a:ext cx="3956198" cy="4505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772"/>
              </a:lnSpc>
            </a:pPr>
            <a:r>
              <a:rPr lang="en-US" sz="1083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Soluções digitais que melhoram a experiência e o engajamento dos colaboradores.</a:t>
            </a:r>
            <a:endParaRPr lang="en-US" sz="1083" dirty="0"/>
          </a:p>
        </p:txBody>
      </p:sp>
      <p:sp>
        <p:nvSpPr>
          <p:cNvPr id="13" name="Shape 10"/>
          <p:cNvSpPr/>
          <p:nvPr/>
        </p:nvSpPr>
        <p:spPr>
          <a:xfrm>
            <a:off x="4870999" y="7676507"/>
            <a:ext cx="4237640" cy="1036379"/>
          </a:xfrm>
          <a:prstGeom prst="roundRect">
            <a:avLst>
              <a:gd name="adj" fmla="val 2037"/>
            </a:avLst>
          </a:prstGeom>
          <a:solidFill>
            <a:srgbClr val="F0EAEA"/>
          </a:solidFill>
          <a:ln/>
        </p:spPr>
        <p:txBody>
          <a:bodyPr/>
          <a:lstStyle/>
          <a:p>
            <a:endParaRPr lang="pt-BR" sz="1181"/>
          </a:p>
        </p:txBody>
      </p:sp>
      <p:sp>
        <p:nvSpPr>
          <p:cNvPr id="14" name="Text 11"/>
          <p:cNvSpPr/>
          <p:nvPr/>
        </p:nvSpPr>
        <p:spPr>
          <a:xfrm>
            <a:off x="5011720" y="7817227"/>
            <a:ext cx="1923131" cy="2199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706"/>
              </a:lnSpc>
            </a:pPr>
            <a:r>
              <a:rPr lang="en-US" sz="1379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Otimização de Custos</a:t>
            </a:r>
            <a:endParaRPr lang="en-US" sz="1379" dirty="0"/>
          </a:p>
        </p:txBody>
      </p:sp>
      <p:sp>
        <p:nvSpPr>
          <p:cNvPr id="15" name="Text 12"/>
          <p:cNvSpPr/>
          <p:nvPr/>
        </p:nvSpPr>
        <p:spPr>
          <a:xfrm>
            <a:off x="5011720" y="8121641"/>
            <a:ext cx="3956198" cy="4505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772"/>
              </a:lnSpc>
            </a:pPr>
            <a:r>
              <a:rPr lang="en-US" sz="1083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Redução de custos operacionais e aumento da eficiência dos processos de RH.</a:t>
            </a:r>
            <a:endParaRPr lang="en-US" sz="1083" dirty="0"/>
          </a:p>
        </p:txBody>
      </p:sp>
      <p:sp>
        <p:nvSpPr>
          <p:cNvPr id="18" name="Espaço Reservado para Rodapé 18">
            <a:extLst>
              <a:ext uri="{FF2B5EF4-FFF2-40B4-BE49-F238E27FC236}">
                <a16:creationId xmlns:a16="http://schemas.microsoft.com/office/drawing/2014/main" id="{FBF55901-9E74-CEE8-CC21-F519BA77D51D}"/>
              </a:ext>
            </a:extLst>
          </p:cNvPr>
          <p:cNvSpPr txBox="1">
            <a:spLocks/>
          </p:cNvSpPr>
          <p:nvPr/>
        </p:nvSpPr>
        <p:spPr>
          <a:xfrm>
            <a:off x="3809910" y="10879698"/>
            <a:ext cx="1520713" cy="43546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400">
                <a:solidFill>
                  <a:srgbClr val="FF6B88"/>
                </a:solidFill>
              </a:rPr>
              <a:t>databricks</a:t>
            </a:r>
            <a:endParaRPr lang="pt-BR" sz="2400" dirty="0">
              <a:solidFill>
                <a:srgbClr val="FF6B88"/>
              </a:solidFill>
            </a:endParaRPr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427317E5-9E62-241E-BAA7-CA666E530C15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10000"/>
                    </a14:imgEffect>
                    <a14:imgEffect>
                      <a14:colorTemperature colorTemp="2394"/>
                    </a14:imgEffect>
                    <a14:imgEffect>
                      <a14:saturation sat="40000"/>
                    </a14:imgEffect>
                    <a14:imgEffect>
                      <a14:brightnessContrast bright="-6000" contrast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965934" y="11487664"/>
            <a:ext cx="1208666" cy="1007222"/>
          </a:xfrm>
          <a:prstGeom prst="rect">
            <a:avLst/>
          </a:prstGeom>
          <a:gradFill>
            <a:gsLst>
              <a:gs pos="48000">
                <a:srgbClr val="FF0000"/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</a:gradFill>
          <a:effectLst>
            <a:outerShdw dist="50800" sx="1000" sy="1000" algn="ctr" rotWithShape="0">
              <a:srgbClr val="FF0000"/>
            </a:outerShdw>
          </a:effectLst>
        </p:spPr>
      </p:pic>
      <p:sp>
        <p:nvSpPr>
          <p:cNvPr id="21" name="Espaço Reservado para Número de Slide 14">
            <a:extLst>
              <a:ext uri="{FF2B5EF4-FFF2-40B4-BE49-F238E27FC236}">
                <a16:creationId xmlns:a16="http://schemas.microsoft.com/office/drawing/2014/main" id="{4CDA3BBB-FB89-3459-79B1-3E2E396BFC05}"/>
              </a:ext>
            </a:extLst>
          </p:cNvPr>
          <p:cNvSpPr txBox="1">
            <a:spLocks/>
          </p:cNvSpPr>
          <p:nvPr/>
        </p:nvSpPr>
        <p:spPr>
          <a:xfrm>
            <a:off x="8587874" y="11865189"/>
            <a:ext cx="425495" cy="68156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6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tângulo 22">
            <a:extLst>
              <a:ext uri="{FF2B5EF4-FFF2-40B4-BE49-F238E27FC236}">
                <a16:creationId xmlns:a16="http://schemas.microsoft.com/office/drawing/2014/main" id="{998491A6-DE68-B2CA-BD5D-0C4D017DF742}"/>
              </a:ext>
            </a:extLst>
          </p:cNvPr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F95554"/>
              </a:solidFill>
              <a:highlight>
                <a:srgbClr val="F95554"/>
              </a:highlight>
            </a:endParaRPr>
          </a:p>
        </p:txBody>
      </p:sp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0750" y="3700463"/>
            <a:ext cx="3600450" cy="540067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3203" y="4119890"/>
            <a:ext cx="5030317" cy="8665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380"/>
              </a:lnSpc>
            </a:pPr>
            <a:r>
              <a:rPr lang="en-US" sz="2723" dirty="0">
                <a:solidFill>
                  <a:srgbClr val="1D1D1B"/>
                </a:solidFill>
                <a:latin typeface="Tomorrow Semi Bold" pitchFamily="34" charset="0"/>
              </a:rPr>
              <a:t>Desafios da </a:t>
            </a:r>
            <a:r>
              <a:rPr lang="en-US" sz="2723" dirty="0" err="1">
                <a:solidFill>
                  <a:srgbClr val="1D1D1B"/>
                </a:solidFill>
                <a:latin typeface="Tomorrow Semi Bold" pitchFamily="34" charset="0"/>
              </a:rPr>
              <a:t>implementação</a:t>
            </a:r>
            <a:r>
              <a:rPr lang="en-US" sz="2723" dirty="0">
                <a:solidFill>
                  <a:srgbClr val="1D1D1B"/>
                </a:solidFill>
                <a:latin typeface="Tomorrow Semi Bold" pitchFamily="34" charset="0"/>
              </a:rPr>
              <a:t> do Databricks</a:t>
            </a:r>
          </a:p>
        </p:txBody>
      </p:sp>
      <p:sp>
        <p:nvSpPr>
          <p:cNvPr id="4" name="Shape 1"/>
          <p:cNvSpPr/>
          <p:nvPr/>
        </p:nvSpPr>
        <p:spPr>
          <a:xfrm>
            <a:off x="685633" y="5268706"/>
            <a:ext cx="15002" cy="3338543"/>
          </a:xfrm>
          <a:prstGeom prst="roundRect">
            <a:avLst>
              <a:gd name="adj" fmla="val 138618"/>
            </a:avLst>
          </a:prstGeom>
          <a:solidFill>
            <a:srgbClr val="D6D0D0"/>
          </a:solidFill>
          <a:ln/>
        </p:spPr>
        <p:txBody>
          <a:bodyPr/>
          <a:lstStyle/>
          <a:p>
            <a:endParaRPr lang="pt-BR" sz="1181"/>
          </a:p>
        </p:txBody>
      </p:sp>
      <p:sp>
        <p:nvSpPr>
          <p:cNvPr id="5" name="Shape 2"/>
          <p:cNvSpPr/>
          <p:nvPr/>
        </p:nvSpPr>
        <p:spPr>
          <a:xfrm>
            <a:off x="834089" y="5573119"/>
            <a:ext cx="485217" cy="15002"/>
          </a:xfrm>
          <a:prstGeom prst="roundRect">
            <a:avLst>
              <a:gd name="adj" fmla="val 138618"/>
            </a:avLst>
          </a:prstGeom>
          <a:solidFill>
            <a:srgbClr val="D6D0D0"/>
          </a:solidFill>
          <a:ln/>
        </p:spPr>
        <p:txBody>
          <a:bodyPr/>
          <a:lstStyle/>
          <a:p>
            <a:endParaRPr lang="pt-BR" sz="1181"/>
          </a:p>
        </p:txBody>
      </p:sp>
      <p:sp>
        <p:nvSpPr>
          <p:cNvPr id="6" name="Shape 3"/>
          <p:cNvSpPr/>
          <p:nvPr/>
        </p:nvSpPr>
        <p:spPr>
          <a:xfrm>
            <a:off x="537177" y="5424662"/>
            <a:ext cx="311915" cy="311915"/>
          </a:xfrm>
          <a:prstGeom prst="roundRect">
            <a:avLst>
              <a:gd name="adj" fmla="val 6667"/>
            </a:avLst>
          </a:prstGeom>
          <a:solidFill>
            <a:srgbClr val="F0EAEA"/>
          </a:solidFill>
          <a:ln/>
        </p:spPr>
        <p:txBody>
          <a:bodyPr/>
          <a:lstStyle/>
          <a:p>
            <a:endParaRPr lang="pt-BR" sz="1181"/>
          </a:p>
        </p:txBody>
      </p:sp>
      <p:sp>
        <p:nvSpPr>
          <p:cNvPr id="7" name="Text 4"/>
          <p:cNvSpPr/>
          <p:nvPr/>
        </p:nvSpPr>
        <p:spPr>
          <a:xfrm>
            <a:off x="645784" y="5476622"/>
            <a:ext cx="94622" cy="2079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1608"/>
              </a:lnSpc>
            </a:pPr>
            <a:r>
              <a:rPr lang="en-US" sz="1608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1</a:t>
            </a:r>
            <a:endParaRPr lang="en-US" sz="1608" dirty="0"/>
          </a:p>
        </p:txBody>
      </p:sp>
      <p:sp>
        <p:nvSpPr>
          <p:cNvPr id="8" name="Text 5"/>
          <p:cNvSpPr/>
          <p:nvPr/>
        </p:nvSpPr>
        <p:spPr>
          <a:xfrm>
            <a:off x="1455572" y="5407316"/>
            <a:ext cx="2088230" cy="21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673"/>
              </a:lnSpc>
            </a:pPr>
            <a:r>
              <a:rPr lang="en-US" sz="1346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Integração de Sistemas</a:t>
            </a:r>
            <a:endParaRPr lang="en-US" sz="1346" dirty="0"/>
          </a:p>
        </p:txBody>
      </p:sp>
      <p:sp>
        <p:nvSpPr>
          <p:cNvPr id="9" name="Text 6"/>
          <p:cNvSpPr/>
          <p:nvPr/>
        </p:nvSpPr>
        <p:spPr>
          <a:xfrm>
            <a:off x="1455573" y="5707042"/>
            <a:ext cx="4059961" cy="4434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739"/>
              </a:lnSpc>
            </a:pPr>
            <a:r>
              <a:rPr lang="en-US" sz="1083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Alinhar e integrar a plataforma Databricks com os sistemas de RH existentes.</a:t>
            </a:r>
            <a:endParaRPr lang="en-US" sz="1083" dirty="0"/>
          </a:p>
        </p:txBody>
      </p:sp>
      <p:sp>
        <p:nvSpPr>
          <p:cNvPr id="10" name="Shape 7"/>
          <p:cNvSpPr/>
          <p:nvPr/>
        </p:nvSpPr>
        <p:spPr>
          <a:xfrm>
            <a:off x="834089" y="6732170"/>
            <a:ext cx="485217" cy="15002"/>
          </a:xfrm>
          <a:prstGeom prst="roundRect">
            <a:avLst>
              <a:gd name="adj" fmla="val 138618"/>
            </a:avLst>
          </a:prstGeom>
          <a:solidFill>
            <a:srgbClr val="D6D0D0"/>
          </a:solidFill>
          <a:ln/>
        </p:spPr>
        <p:txBody>
          <a:bodyPr/>
          <a:lstStyle/>
          <a:p>
            <a:endParaRPr lang="pt-BR" sz="1181"/>
          </a:p>
        </p:txBody>
      </p:sp>
      <p:sp>
        <p:nvSpPr>
          <p:cNvPr id="11" name="Shape 8"/>
          <p:cNvSpPr/>
          <p:nvPr/>
        </p:nvSpPr>
        <p:spPr>
          <a:xfrm>
            <a:off x="537177" y="6583713"/>
            <a:ext cx="311915" cy="311915"/>
          </a:xfrm>
          <a:prstGeom prst="roundRect">
            <a:avLst>
              <a:gd name="adj" fmla="val 6667"/>
            </a:avLst>
          </a:prstGeom>
          <a:solidFill>
            <a:srgbClr val="F0EAEA"/>
          </a:solidFill>
          <a:ln/>
        </p:spPr>
        <p:txBody>
          <a:bodyPr/>
          <a:lstStyle/>
          <a:p>
            <a:endParaRPr lang="pt-BR" sz="1181"/>
          </a:p>
        </p:txBody>
      </p:sp>
      <p:sp>
        <p:nvSpPr>
          <p:cNvPr id="12" name="Text 9"/>
          <p:cNvSpPr/>
          <p:nvPr/>
        </p:nvSpPr>
        <p:spPr>
          <a:xfrm>
            <a:off x="623203" y="6635674"/>
            <a:ext cx="139784" cy="2079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1608"/>
              </a:lnSpc>
            </a:pPr>
            <a:r>
              <a:rPr lang="en-US" sz="1608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2</a:t>
            </a:r>
            <a:endParaRPr lang="en-US" sz="1608" dirty="0"/>
          </a:p>
        </p:txBody>
      </p:sp>
      <p:sp>
        <p:nvSpPr>
          <p:cNvPr id="13" name="Text 10"/>
          <p:cNvSpPr/>
          <p:nvPr/>
        </p:nvSpPr>
        <p:spPr>
          <a:xfrm>
            <a:off x="1455574" y="6566368"/>
            <a:ext cx="2090183" cy="21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673"/>
              </a:lnSpc>
            </a:pPr>
            <a:r>
              <a:rPr lang="en-US" sz="1346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Capacitação de Equipes</a:t>
            </a:r>
            <a:endParaRPr lang="en-US" sz="1346" dirty="0"/>
          </a:p>
        </p:txBody>
      </p:sp>
      <p:sp>
        <p:nvSpPr>
          <p:cNvPr id="14" name="Text 11"/>
          <p:cNvSpPr/>
          <p:nvPr/>
        </p:nvSpPr>
        <p:spPr>
          <a:xfrm>
            <a:off x="1455573" y="6866093"/>
            <a:ext cx="4059961" cy="4434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739"/>
              </a:lnSpc>
            </a:pPr>
            <a:r>
              <a:rPr lang="en-US" sz="1083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Treinar as equipes de RH para utilizar efetivamente as funcionalidades da Databricks.</a:t>
            </a:r>
            <a:endParaRPr lang="en-US" sz="1083" dirty="0"/>
          </a:p>
        </p:txBody>
      </p:sp>
      <p:sp>
        <p:nvSpPr>
          <p:cNvPr id="15" name="Shape 12"/>
          <p:cNvSpPr/>
          <p:nvPr/>
        </p:nvSpPr>
        <p:spPr>
          <a:xfrm>
            <a:off x="834089" y="7891221"/>
            <a:ext cx="485217" cy="15002"/>
          </a:xfrm>
          <a:prstGeom prst="roundRect">
            <a:avLst>
              <a:gd name="adj" fmla="val 138618"/>
            </a:avLst>
          </a:prstGeom>
          <a:solidFill>
            <a:srgbClr val="D6D0D0"/>
          </a:solidFill>
          <a:ln/>
        </p:spPr>
        <p:txBody>
          <a:bodyPr/>
          <a:lstStyle/>
          <a:p>
            <a:endParaRPr lang="pt-BR" sz="1181"/>
          </a:p>
        </p:txBody>
      </p:sp>
      <p:sp>
        <p:nvSpPr>
          <p:cNvPr id="16" name="Shape 13"/>
          <p:cNvSpPr/>
          <p:nvPr/>
        </p:nvSpPr>
        <p:spPr>
          <a:xfrm>
            <a:off x="537177" y="7742764"/>
            <a:ext cx="311915" cy="311915"/>
          </a:xfrm>
          <a:prstGeom prst="roundRect">
            <a:avLst>
              <a:gd name="adj" fmla="val 6667"/>
            </a:avLst>
          </a:prstGeom>
          <a:solidFill>
            <a:srgbClr val="F0EAEA"/>
          </a:solidFill>
          <a:ln/>
        </p:spPr>
        <p:txBody>
          <a:bodyPr/>
          <a:lstStyle/>
          <a:p>
            <a:endParaRPr lang="pt-BR" sz="1181"/>
          </a:p>
        </p:txBody>
      </p:sp>
      <p:sp>
        <p:nvSpPr>
          <p:cNvPr id="17" name="Text 14"/>
          <p:cNvSpPr/>
          <p:nvPr/>
        </p:nvSpPr>
        <p:spPr>
          <a:xfrm>
            <a:off x="623673" y="7794724"/>
            <a:ext cx="138923" cy="2079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1608"/>
              </a:lnSpc>
            </a:pPr>
            <a:r>
              <a:rPr lang="en-US" sz="1608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3</a:t>
            </a:r>
            <a:endParaRPr lang="en-US" sz="1608" dirty="0"/>
          </a:p>
        </p:txBody>
      </p:sp>
      <p:sp>
        <p:nvSpPr>
          <p:cNvPr id="18" name="Text 15"/>
          <p:cNvSpPr/>
          <p:nvPr/>
        </p:nvSpPr>
        <p:spPr>
          <a:xfrm>
            <a:off x="1455573" y="7725419"/>
            <a:ext cx="1732873" cy="21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673"/>
              </a:lnSpc>
            </a:pPr>
            <a:r>
              <a:rPr lang="en-US" sz="1346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Gestão da Mudança</a:t>
            </a:r>
            <a:endParaRPr lang="en-US" sz="1346" dirty="0"/>
          </a:p>
        </p:txBody>
      </p:sp>
      <p:sp>
        <p:nvSpPr>
          <p:cNvPr id="19" name="Text 16"/>
          <p:cNvSpPr/>
          <p:nvPr/>
        </p:nvSpPr>
        <p:spPr>
          <a:xfrm>
            <a:off x="1455573" y="8025144"/>
            <a:ext cx="4059961" cy="4434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739"/>
              </a:lnSpc>
            </a:pPr>
            <a:r>
              <a:rPr lang="en-US" sz="1083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Preparar a organização para a adoção da nova tecnologia e processos digitais.</a:t>
            </a:r>
            <a:endParaRPr lang="en-US" sz="1083" dirty="0"/>
          </a:p>
        </p:txBody>
      </p:sp>
      <p:sp>
        <p:nvSpPr>
          <p:cNvPr id="22" name="Espaço Reservado para Número de Slide 14">
            <a:extLst>
              <a:ext uri="{FF2B5EF4-FFF2-40B4-BE49-F238E27FC236}">
                <a16:creationId xmlns:a16="http://schemas.microsoft.com/office/drawing/2014/main" id="{EC14C82B-C1C7-4F04-641F-5E466760678A}"/>
              </a:ext>
            </a:extLst>
          </p:cNvPr>
          <p:cNvSpPr txBox="1">
            <a:spLocks/>
          </p:cNvSpPr>
          <p:nvPr/>
        </p:nvSpPr>
        <p:spPr>
          <a:xfrm>
            <a:off x="8587874" y="11865189"/>
            <a:ext cx="425495" cy="68156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7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tângulo 20">
            <a:extLst>
              <a:ext uri="{FF2B5EF4-FFF2-40B4-BE49-F238E27FC236}">
                <a16:creationId xmlns:a16="http://schemas.microsoft.com/office/drawing/2014/main" id="{48EBA46A-2BAA-CE6B-0001-A5ED1EC16541}"/>
              </a:ext>
            </a:extLst>
          </p:cNvPr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F95554"/>
              </a:solidFill>
              <a:highlight>
                <a:srgbClr val="F95554"/>
              </a:highlight>
            </a:endParaRPr>
          </a:p>
        </p:txBody>
      </p:sp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0750" y="3700463"/>
            <a:ext cx="3600450" cy="540067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63496" y="4303350"/>
            <a:ext cx="5073760" cy="8277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248"/>
              </a:lnSpc>
            </a:pPr>
            <a:r>
              <a:rPr lang="en-US" sz="2592" dirty="0">
                <a:solidFill>
                  <a:srgbClr val="1D1D1B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Melhores práticas para adoção do Databricks em RH</a:t>
            </a:r>
            <a:endParaRPr lang="en-US" sz="2592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495" y="5329728"/>
            <a:ext cx="331058" cy="33105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63496" y="5793224"/>
            <a:ext cx="2164646" cy="2069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608"/>
              </a:lnSpc>
            </a:pPr>
            <a:r>
              <a:rPr lang="en-US" sz="1279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Planejamento Estratégico</a:t>
            </a:r>
            <a:endParaRPr lang="en-US" sz="1279" dirty="0"/>
          </a:p>
        </p:txBody>
      </p:sp>
      <p:sp>
        <p:nvSpPr>
          <p:cNvPr id="6" name="Text 2"/>
          <p:cNvSpPr/>
          <p:nvPr/>
        </p:nvSpPr>
        <p:spPr>
          <a:xfrm>
            <a:off x="463496" y="6079588"/>
            <a:ext cx="2437571" cy="6357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641"/>
              </a:lnSpc>
            </a:pPr>
            <a:r>
              <a:rPr lang="en-US" sz="1017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Alinhar a implementação do Databricks com os objetivos estratégicos da </a:t>
            </a:r>
            <a:r>
              <a:rPr lang="pt-BR" sz="1017" dirty="0">
                <a:solidFill>
                  <a:srgbClr val="61615C"/>
                </a:solidFill>
                <a:latin typeface="Tomorrow" pitchFamily="34" charset="0"/>
              </a:rPr>
              <a:t>área de pessoas </a:t>
            </a:r>
            <a:endParaRPr lang="en-US" sz="1017" dirty="0">
              <a:solidFill>
                <a:srgbClr val="61615C"/>
              </a:solidFill>
              <a:latin typeface="Tomorrow" pitchFamily="34" charset="0"/>
            </a:endParaRPr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99684" y="5329728"/>
            <a:ext cx="331058" cy="33105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3099685" y="5793224"/>
            <a:ext cx="2045177" cy="2069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608"/>
              </a:lnSpc>
            </a:pPr>
            <a:r>
              <a:rPr lang="en-US" sz="1279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Envolvimento da Equipe</a:t>
            </a:r>
            <a:endParaRPr lang="en-US" sz="1279" dirty="0"/>
          </a:p>
        </p:txBody>
      </p:sp>
      <p:sp>
        <p:nvSpPr>
          <p:cNvPr id="9" name="Text 4"/>
          <p:cNvSpPr/>
          <p:nvPr/>
        </p:nvSpPr>
        <p:spPr>
          <a:xfrm>
            <a:off x="3099684" y="6079588"/>
            <a:ext cx="2437571" cy="6357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641"/>
              </a:lnSpc>
            </a:pPr>
            <a:r>
              <a:rPr lang="en-US" sz="1017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Promover o engajamento e a participação ativa das equipes de RH no processo.</a:t>
            </a:r>
            <a:endParaRPr lang="en-US" sz="1017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3495" y="7112607"/>
            <a:ext cx="331058" cy="33105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463496" y="7576103"/>
            <a:ext cx="1675131" cy="2069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608"/>
              </a:lnSpc>
            </a:pPr>
            <a:r>
              <a:rPr lang="en-US" sz="1279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Cultura de Inovação</a:t>
            </a:r>
            <a:endParaRPr lang="en-US" sz="1279" dirty="0"/>
          </a:p>
        </p:txBody>
      </p:sp>
      <p:sp>
        <p:nvSpPr>
          <p:cNvPr id="12" name="Text 6"/>
          <p:cNvSpPr/>
          <p:nvPr/>
        </p:nvSpPr>
        <p:spPr>
          <a:xfrm>
            <a:off x="463496" y="7862467"/>
            <a:ext cx="2437571" cy="6357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641"/>
              </a:lnSpc>
            </a:pPr>
            <a:r>
              <a:rPr lang="en-US" sz="1017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Fomentar uma cultura organizacional aberta a novas tecnologias e transformações.</a:t>
            </a:r>
            <a:endParaRPr lang="en-US" sz="1017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99684" y="7112607"/>
            <a:ext cx="331058" cy="331058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3099684" y="7576103"/>
            <a:ext cx="1839449" cy="2069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608"/>
              </a:lnSpc>
            </a:pPr>
            <a:r>
              <a:rPr lang="en-US" sz="1279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Governança de Dados</a:t>
            </a:r>
            <a:endParaRPr lang="en-US" sz="1279" dirty="0"/>
          </a:p>
        </p:txBody>
      </p:sp>
      <p:sp>
        <p:nvSpPr>
          <p:cNvPr id="15" name="Text 8"/>
          <p:cNvSpPr/>
          <p:nvPr/>
        </p:nvSpPr>
        <p:spPr>
          <a:xfrm>
            <a:off x="3099684" y="7862467"/>
            <a:ext cx="2437571" cy="6357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641"/>
              </a:lnSpc>
            </a:pPr>
            <a:r>
              <a:rPr lang="en-US" sz="1017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Estabelecer uma sólida governança de dados para garantir a qualidade e a segurança.</a:t>
            </a:r>
            <a:endParaRPr lang="en-US" sz="1017" dirty="0"/>
          </a:p>
        </p:txBody>
      </p:sp>
      <p:sp>
        <p:nvSpPr>
          <p:cNvPr id="18" name="Espaço Reservado para Rodapé 18">
            <a:extLst>
              <a:ext uri="{FF2B5EF4-FFF2-40B4-BE49-F238E27FC236}">
                <a16:creationId xmlns:a16="http://schemas.microsoft.com/office/drawing/2014/main" id="{9B49816E-F78F-59F4-E76F-CA02C127A59F}"/>
              </a:ext>
            </a:extLst>
          </p:cNvPr>
          <p:cNvSpPr txBox="1">
            <a:spLocks/>
          </p:cNvSpPr>
          <p:nvPr/>
        </p:nvSpPr>
        <p:spPr>
          <a:xfrm>
            <a:off x="3809910" y="10879698"/>
            <a:ext cx="1520713" cy="43546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400">
                <a:solidFill>
                  <a:srgbClr val="FF6B88"/>
                </a:solidFill>
              </a:rPr>
              <a:t>databricks</a:t>
            </a:r>
            <a:endParaRPr lang="pt-BR" sz="2400" dirty="0">
              <a:solidFill>
                <a:srgbClr val="FF6B88"/>
              </a:solidFill>
            </a:endParaRPr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1C74B52A-E4E0-6D01-DCE0-F52B85E4895D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-10000"/>
                    </a14:imgEffect>
                    <a14:imgEffect>
                      <a14:colorTemperature colorTemp="2394"/>
                    </a14:imgEffect>
                    <a14:imgEffect>
                      <a14:saturation sat="40000"/>
                    </a14:imgEffect>
                    <a14:imgEffect>
                      <a14:brightnessContrast bright="-6000" contrast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965934" y="11487664"/>
            <a:ext cx="1208666" cy="1007222"/>
          </a:xfrm>
          <a:prstGeom prst="rect">
            <a:avLst/>
          </a:prstGeom>
          <a:gradFill>
            <a:gsLst>
              <a:gs pos="48000">
                <a:srgbClr val="FF0000"/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</a:gradFill>
          <a:effectLst>
            <a:outerShdw dist="50800" sx="1000" sy="1000" algn="ctr" rotWithShape="0">
              <a:srgbClr val="FF0000"/>
            </a:outerShdw>
          </a:effectLst>
        </p:spPr>
      </p:pic>
      <p:sp>
        <p:nvSpPr>
          <p:cNvPr id="20" name="Espaço Reservado para Número de Slide 14">
            <a:extLst>
              <a:ext uri="{FF2B5EF4-FFF2-40B4-BE49-F238E27FC236}">
                <a16:creationId xmlns:a16="http://schemas.microsoft.com/office/drawing/2014/main" id="{2CC11825-C661-2577-CBEF-32687ED132AE}"/>
              </a:ext>
            </a:extLst>
          </p:cNvPr>
          <p:cNvSpPr txBox="1">
            <a:spLocks/>
          </p:cNvSpPr>
          <p:nvPr/>
        </p:nvSpPr>
        <p:spPr>
          <a:xfrm>
            <a:off x="8587874" y="11865189"/>
            <a:ext cx="425495" cy="68156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8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ângulo 15">
            <a:extLst>
              <a:ext uri="{FF2B5EF4-FFF2-40B4-BE49-F238E27FC236}">
                <a16:creationId xmlns:a16="http://schemas.microsoft.com/office/drawing/2014/main" id="{8F183BFF-FC50-F4B9-DF8F-3D20E8388919}"/>
              </a:ext>
            </a:extLst>
          </p:cNvPr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F95554"/>
              </a:solidFill>
              <a:highlight>
                <a:srgbClr val="F95554"/>
              </a:highlight>
            </a:endParaRPr>
          </a:p>
        </p:txBody>
      </p:sp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700463"/>
            <a:ext cx="3600450" cy="540067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086136" y="4197635"/>
            <a:ext cx="5029379" cy="9315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413"/>
              </a:lnSpc>
            </a:pPr>
            <a:r>
              <a:rPr lang="en-US" sz="2723" dirty="0">
                <a:solidFill>
                  <a:srgbClr val="1D1D1B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Histórias de Sucesso: Casos de Uso do Databricks</a:t>
            </a:r>
            <a:endParaRPr lang="en-US" sz="2723" dirty="0">
              <a:solidFill>
                <a:srgbClr val="1D1D1B"/>
              </a:solidFill>
              <a:latin typeface="Tomorrow Semi Bold" pitchFamily="34" charset="0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6136" y="5273238"/>
            <a:ext cx="693915" cy="111021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988203" y="5412004"/>
            <a:ext cx="1858982" cy="2168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706"/>
              </a:lnSpc>
            </a:pPr>
            <a:r>
              <a:rPr lang="en-US" sz="1346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Previsão de Turnover</a:t>
            </a:r>
            <a:endParaRPr lang="en-US" sz="1346" dirty="0"/>
          </a:p>
        </p:txBody>
      </p:sp>
      <p:sp>
        <p:nvSpPr>
          <p:cNvPr id="6" name="Text 2"/>
          <p:cNvSpPr/>
          <p:nvPr/>
        </p:nvSpPr>
        <p:spPr>
          <a:xfrm>
            <a:off x="4988203" y="5712042"/>
            <a:ext cx="4127312" cy="4439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739"/>
              </a:lnSpc>
            </a:pPr>
            <a:r>
              <a:rPr lang="en-US" sz="1083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Utilização de machine learning para prever a probabilidade de saída de colaboradores-chave.</a:t>
            </a:r>
            <a:endParaRPr lang="en-US" sz="1083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6136" y="6383455"/>
            <a:ext cx="693915" cy="1110217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988203" y="6522221"/>
            <a:ext cx="2205041" cy="2168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706"/>
              </a:lnSpc>
            </a:pPr>
            <a:r>
              <a:rPr lang="en-US" sz="1346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Otimização de Processos</a:t>
            </a:r>
            <a:endParaRPr lang="en-US" sz="1346" dirty="0"/>
          </a:p>
        </p:txBody>
      </p:sp>
      <p:sp>
        <p:nvSpPr>
          <p:cNvPr id="9" name="Text 4"/>
          <p:cNvSpPr/>
          <p:nvPr/>
        </p:nvSpPr>
        <p:spPr>
          <a:xfrm>
            <a:off x="4988203" y="6822260"/>
            <a:ext cx="4127312" cy="4439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739"/>
              </a:lnSpc>
            </a:pPr>
            <a:r>
              <a:rPr lang="en-US" sz="1083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Automatização e streamlining de processos de RH, como admissão e folha de pagamento.</a:t>
            </a:r>
            <a:endParaRPr lang="en-US" sz="1083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86136" y="7493672"/>
            <a:ext cx="693915" cy="1110217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4988201" y="7632438"/>
            <a:ext cx="2936696" cy="2168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706"/>
              </a:lnSpc>
            </a:pPr>
            <a:r>
              <a:rPr lang="en-US" sz="1346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Análise de Perfis de Competência</a:t>
            </a:r>
            <a:endParaRPr lang="en-US" sz="1346" dirty="0"/>
          </a:p>
        </p:txBody>
      </p:sp>
      <p:sp>
        <p:nvSpPr>
          <p:cNvPr id="12" name="Text 6"/>
          <p:cNvSpPr/>
          <p:nvPr/>
        </p:nvSpPr>
        <p:spPr>
          <a:xfrm>
            <a:off x="4988203" y="7932477"/>
            <a:ext cx="4127312" cy="4439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739"/>
              </a:lnSpc>
            </a:pPr>
            <a:r>
              <a:rPr lang="en-US" sz="1083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Identificação de lacunas de habilidades e recomendações de desenvolvimento.</a:t>
            </a:r>
            <a:endParaRPr lang="en-US" sz="1083" dirty="0"/>
          </a:p>
        </p:txBody>
      </p:sp>
      <p:sp>
        <p:nvSpPr>
          <p:cNvPr id="13" name="Espaço Reservado para Rodapé 18">
            <a:extLst>
              <a:ext uri="{FF2B5EF4-FFF2-40B4-BE49-F238E27FC236}">
                <a16:creationId xmlns:a16="http://schemas.microsoft.com/office/drawing/2014/main" id="{CF752F06-CDA4-A1D1-D93E-E263C9CAFEB6}"/>
              </a:ext>
            </a:extLst>
          </p:cNvPr>
          <p:cNvSpPr txBox="1">
            <a:spLocks/>
          </p:cNvSpPr>
          <p:nvPr/>
        </p:nvSpPr>
        <p:spPr>
          <a:xfrm>
            <a:off x="3809910" y="10879698"/>
            <a:ext cx="1520713" cy="43546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400">
                <a:solidFill>
                  <a:srgbClr val="FF6B88"/>
                </a:solidFill>
              </a:rPr>
              <a:t>databricks</a:t>
            </a:r>
            <a:endParaRPr lang="pt-BR" sz="2400" dirty="0">
              <a:solidFill>
                <a:srgbClr val="FF6B88"/>
              </a:solidFill>
            </a:endParaRP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371B903B-4ADC-2870-583E-358766C9D24E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-10000"/>
                    </a14:imgEffect>
                    <a14:imgEffect>
                      <a14:colorTemperature colorTemp="2394"/>
                    </a14:imgEffect>
                    <a14:imgEffect>
                      <a14:saturation sat="40000"/>
                    </a14:imgEffect>
                    <a14:imgEffect>
                      <a14:brightnessContrast bright="-6000" contrast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965934" y="11487664"/>
            <a:ext cx="1208666" cy="1007222"/>
          </a:xfrm>
          <a:prstGeom prst="rect">
            <a:avLst/>
          </a:prstGeom>
          <a:gradFill>
            <a:gsLst>
              <a:gs pos="48000">
                <a:srgbClr val="FF0000"/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</a:gradFill>
          <a:effectLst>
            <a:outerShdw dist="50800" sx="1000" sy="1000" algn="ctr" rotWithShape="0">
              <a:srgbClr val="FF0000"/>
            </a:outerShdw>
          </a:effectLst>
        </p:spPr>
      </p:pic>
      <p:sp>
        <p:nvSpPr>
          <p:cNvPr id="15" name="Espaço Reservado para Número de Slide 14">
            <a:extLst>
              <a:ext uri="{FF2B5EF4-FFF2-40B4-BE49-F238E27FC236}">
                <a16:creationId xmlns:a16="http://schemas.microsoft.com/office/drawing/2014/main" id="{5F6C7B85-F336-E89E-B635-3F7805982BCC}"/>
              </a:ext>
            </a:extLst>
          </p:cNvPr>
          <p:cNvSpPr txBox="1">
            <a:spLocks/>
          </p:cNvSpPr>
          <p:nvPr/>
        </p:nvSpPr>
        <p:spPr>
          <a:xfrm>
            <a:off x="8587874" y="11865189"/>
            <a:ext cx="425495" cy="68156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9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5358</TotalTime>
  <Words>764</Words>
  <Application>Microsoft Macintosh PowerPoint</Application>
  <PresentationFormat>Papel A3 (297 x 420 mm)</PresentationFormat>
  <Paragraphs>103</Paragraphs>
  <Slides>12</Slides>
  <Notes>9</Notes>
  <HiddenSlides>0</HiddenSlides>
  <MMClips>0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12</vt:i4>
      </vt:variant>
    </vt:vector>
  </HeadingPairs>
  <TitlesOfParts>
    <vt:vector size="21" baseType="lpstr">
      <vt:lpstr>Arial</vt:lpstr>
      <vt:lpstr>Calibri</vt:lpstr>
      <vt:lpstr>Calibri Light</vt:lpstr>
      <vt:lpstr>Impact</vt:lpstr>
      <vt:lpstr>Tomorrow</vt:lpstr>
      <vt:lpstr>Tomorrow Bold</vt:lpstr>
      <vt:lpstr>Tomorrow Medium</vt:lpstr>
      <vt:lpstr>Tomorrow Semi Bold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Felipe Silva Aguiar</dc:creator>
  <cp:lastModifiedBy>Jorge Noboru Takahashi</cp:lastModifiedBy>
  <cp:revision>23</cp:revision>
  <dcterms:created xsi:type="dcterms:W3CDTF">2023-06-15T14:34:16Z</dcterms:created>
  <dcterms:modified xsi:type="dcterms:W3CDTF">2025-01-09T01:09:20Z</dcterms:modified>
</cp:coreProperties>
</file>